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wwapp.com/"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de">
                <a:solidFill>
                  <a:schemeClr val="dk1"/>
                </a:solidFill>
              </a:rPr>
              <a:t>Die Folien sind eine Möglichkeit, die einzelnen Elemente im Firmkurs anzuordnen. Fühlen Sie sich frei, selbst Pausen hinzuzufügen. Für den Beginn des Kurses und zur Auflockerung, empfiehlt es sich Spiele mit einzubauen.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b93990083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b93990083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b9581cc08a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b9581cc08a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Material unter: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b9581cc08a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b9581cc08a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b8cce52c81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b8cce52c8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Mehr Informationen und weitere Möglichkeiten der Arbeit mit diesem Kurzfilm findest Du in Elements I8</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b8cce52c81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b8cce52c8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Je nach Zeit und Gruppengröße können sie die Rückmeldung zum Film in einem in einem großen Podium machen oder sie erstellen Kleingruppen/Breakout Rooms.</a:t>
            </a:r>
            <a:endParaRPr/>
          </a:p>
          <a:p>
            <a:pPr indent="0" lvl="0" marL="0" rtl="0" algn="l">
              <a:spcBef>
                <a:spcPts val="0"/>
              </a:spcBef>
              <a:spcAft>
                <a:spcPts val="0"/>
              </a:spcAft>
              <a:buNone/>
            </a:pPr>
            <a:r>
              <a:rPr lang="de"/>
              <a:t>Lassen Sie die TN nur die (eine) wichtigste Erkenntnis zurückmelden, um die Zeit in der großen Gruppe sinnvoll zu nutzen.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796e45a73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796e45a73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Diese Methode findet sich ausführlich beschrieben in Elements M6. Dort findest Du eine ausführlichere Anleitung der Methode. Im Rahmen dieses Firmkurses ist die Methode auf den Anwendungszweck reduziert.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796e45a73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796e45a73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Bei dieser Methode, gerade beim zweiten Teil mit den Kleingruppen, kann es nützlich sein (White)board Dienste wie Padlet oder AWWApp </a:t>
            </a:r>
            <a:r>
              <a:rPr lang="de" u="sng">
                <a:solidFill>
                  <a:schemeClr val="hlink"/>
                </a:solidFill>
                <a:hlinkClick r:id="rId2"/>
              </a:rPr>
              <a:t>https://awwapp.com/</a:t>
            </a:r>
            <a:r>
              <a:rPr lang="de"/>
              <a:t> zu nutzen.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796e45a73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796e45a73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Diese Folie dient als Platzhalter Folie, während die Kleingruppen oder einzelne TN Ihre Ergebnisse präsentieren.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b9581cc08a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b9581cc08a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b9581cc08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b9581cc08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de">
                <a:solidFill>
                  <a:schemeClr val="dk1"/>
                </a:solidFill>
              </a:rPr>
              <a:t>Starten Sie die Andacht mit einer kleinen Stille. Wenn Sie das Gefühl haben, dass alle Jugendliche sich in der Stille wohlfühlen, können sie das Lied starten.</a:t>
            </a:r>
            <a:endParaRPr>
              <a:solidFill>
                <a:schemeClr val="dk1"/>
              </a:solidFill>
            </a:endParaRPr>
          </a:p>
          <a:p>
            <a:pPr indent="0" lvl="0" marL="0" rtl="0" algn="l">
              <a:spcBef>
                <a:spcPts val="0"/>
              </a:spcBef>
              <a:spcAft>
                <a:spcPts val="0"/>
              </a:spcAft>
              <a:buClr>
                <a:schemeClr val="dk1"/>
              </a:buClr>
              <a:buSzPts val="1100"/>
              <a:buFont typeface="Arial"/>
              <a:buNone/>
            </a:pPr>
            <a:r>
              <a:rPr lang="de">
                <a:solidFill>
                  <a:schemeClr val="dk1"/>
                </a:solidFill>
              </a:rPr>
              <a:t>Dann lassen Sie die Andacht mit Stille ausklingen.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b93990083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b93990083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sz="1200">
                <a:solidFill>
                  <a:schemeClr val="dk1"/>
                </a:solidFill>
              </a:rPr>
              <a:t>Achten Sie bei dem Musikvideo auf die zahlreichen Anspielungen auf die unterschiedlichen Religionen.</a:t>
            </a:r>
            <a:endParaRPr sz="1200">
              <a:solidFill>
                <a:srgbClr val="FFFFFF"/>
              </a:solidFill>
              <a:latin typeface="Raleway"/>
              <a:ea typeface="Raleway"/>
              <a:cs typeface="Raleway"/>
              <a:sym typeface="Raleway"/>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nutzerdefiniertes Layout">
  <p:cSld name="AUTOLAYOUT">
    <p:bg>
      <p:bgPr>
        <a:solidFill>
          <a:srgbClr val="FFFFFF"/>
        </a:solidFill>
      </p:bgPr>
    </p:bg>
    <p:spTree>
      <p:nvGrpSpPr>
        <p:cNvPr id="50"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txBox="1"/>
          <p:nvPr>
            <p:ph type="ctrTitle"/>
          </p:nvPr>
        </p:nvSpPr>
        <p:spPr>
          <a:xfrm>
            <a:off x="1837575" y="1251525"/>
            <a:ext cx="5445900" cy="2640600"/>
          </a:xfrm>
          <a:prstGeom prst="rect">
            <a:avLst/>
          </a:prstGeom>
          <a:noFill/>
        </p:spPr>
        <p:txBody>
          <a:bodyPr anchorCtr="0" anchor="ctr" bIns="91425" lIns="91425" spcFirstLastPara="1" rIns="91425" wrap="square" tIns="91425">
            <a:normAutofit/>
          </a:bodyPr>
          <a:lstStyle>
            <a:lvl1pPr lvl="0" algn="ctr">
              <a:lnSpc>
                <a:spcPct val="100000"/>
              </a:lnSpc>
              <a:spcBef>
                <a:spcPts val="0"/>
              </a:spcBef>
              <a:spcAft>
                <a:spcPts val="0"/>
              </a:spcAft>
              <a:buClr>
                <a:srgbClr val="FFFFFF"/>
              </a:buClr>
              <a:buSzPts val="4000"/>
              <a:buNone/>
              <a:defRPr b="1" sz="4000">
                <a:solidFill>
                  <a:srgbClr val="FFFFFF"/>
                </a:solidFill>
              </a:defRPr>
            </a:lvl1pPr>
            <a:lvl2pPr lvl="1" algn="ctr">
              <a:lnSpc>
                <a:spcPct val="100000"/>
              </a:lnSpc>
              <a:spcBef>
                <a:spcPts val="0"/>
              </a:spcBef>
              <a:spcAft>
                <a:spcPts val="0"/>
              </a:spcAft>
              <a:buClr>
                <a:srgbClr val="FFFFFF"/>
              </a:buClr>
              <a:buSzPts val="4000"/>
              <a:buNone/>
              <a:defRPr b="1" sz="4000">
                <a:solidFill>
                  <a:srgbClr val="FFFFFF"/>
                </a:solidFill>
              </a:defRPr>
            </a:lvl2pPr>
            <a:lvl3pPr lvl="2" algn="ctr">
              <a:lnSpc>
                <a:spcPct val="100000"/>
              </a:lnSpc>
              <a:spcBef>
                <a:spcPts val="0"/>
              </a:spcBef>
              <a:spcAft>
                <a:spcPts val="0"/>
              </a:spcAft>
              <a:buClr>
                <a:srgbClr val="FFFFFF"/>
              </a:buClr>
              <a:buSzPts val="4000"/>
              <a:buNone/>
              <a:defRPr b="1" sz="4000">
                <a:solidFill>
                  <a:srgbClr val="FFFFFF"/>
                </a:solidFill>
              </a:defRPr>
            </a:lvl3pPr>
            <a:lvl4pPr lvl="3" algn="ctr">
              <a:lnSpc>
                <a:spcPct val="100000"/>
              </a:lnSpc>
              <a:spcBef>
                <a:spcPts val="0"/>
              </a:spcBef>
              <a:spcAft>
                <a:spcPts val="0"/>
              </a:spcAft>
              <a:buClr>
                <a:srgbClr val="FFFFFF"/>
              </a:buClr>
              <a:buSzPts val="4000"/>
              <a:buNone/>
              <a:defRPr b="1" sz="4000">
                <a:solidFill>
                  <a:srgbClr val="FFFFFF"/>
                </a:solidFill>
              </a:defRPr>
            </a:lvl4pPr>
            <a:lvl5pPr lvl="4" algn="ctr">
              <a:lnSpc>
                <a:spcPct val="100000"/>
              </a:lnSpc>
              <a:spcBef>
                <a:spcPts val="0"/>
              </a:spcBef>
              <a:spcAft>
                <a:spcPts val="0"/>
              </a:spcAft>
              <a:buClr>
                <a:srgbClr val="FFFFFF"/>
              </a:buClr>
              <a:buSzPts val="4000"/>
              <a:buNone/>
              <a:defRPr b="1" sz="4000">
                <a:solidFill>
                  <a:srgbClr val="FFFFFF"/>
                </a:solidFill>
              </a:defRPr>
            </a:lvl5pPr>
            <a:lvl6pPr lvl="5" algn="ctr">
              <a:lnSpc>
                <a:spcPct val="100000"/>
              </a:lnSpc>
              <a:spcBef>
                <a:spcPts val="0"/>
              </a:spcBef>
              <a:spcAft>
                <a:spcPts val="0"/>
              </a:spcAft>
              <a:buClr>
                <a:srgbClr val="FFFFFF"/>
              </a:buClr>
              <a:buSzPts val="4000"/>
              <a:buNone/>
              <a:defRPr b="1" sz="4000">
                <a:solidFill>
                  <a:srgbClr val="FFFFFF"/>
                </a:solidFill>
              </a:defRPr>
            </a:lvl6pPr>
            <a:lvl7pPr lvl="6" algn="ctr">
              <a:lnSpc>
                <a:spcPct val="100000"/>
              </a:lnSpc>
              <a:spcBef>
                <a:spcPts val="0"/>
              </a:spcBef>
              <a:spcAft>
                <a:spcPts val="0"/>
              </a:spcAft>
              <a:buClr>
                <a:srgbClr val="FFFFFF"/>
              </a:buClr>
              <a:buSzPts val="4000"/>
              <a:buNone/>
              <a:defRPr b="1" sz="4000">
                <a:solidFill>
                  <a:srgbClr val="FFFFFF"/>
                </a:solidFill>
              </a:defRPr>
            </a:lvl7pPr>
            <a:lvl8pPr lvl="7" algn="ctr">
              <a:lnSpc>
                <a:spcPct val="100000"/>
              </a:lnSpc>
              <a:spcBef>
                <a:spcPts val="0"/>
              </a:spcBef>
              <a:spcAft>
                <a:spcPts val="0"/>
              </a:spcAft>
              <a:buClr>
                <a:srgbClr val="FFFFFF"/>
              </a:buClr>
              <a:buSzPts val="4000"/>
              <a:buNone/>
              <a:defRPr b="1" sz="4000">
                <a:solidFill>
                  <a:srgbClr val="FFFFFF"/>
                </a:solidFill>
              </a:defRPr>
            </a:lvl8pPr>
            <a:lvl9pPr lvl="8" algn="ctr">
              <a:lnSpc>
                <a:spcPct val="100000"/>
              </a:lnSpc>
              <a:spcBef>
                <a:spcPts val="0"/>
              </a:spcBef>
              <a:spcAft>
                <a:spcPts val="0"/>
              </a:spcAft>
              <a:buClr>
                <a:srgbClr val="FFFFFF"/>
              </a:buClr>
              <a:buSzPts val="4000"/>
              <a:buNone/>
              <a:defRPr b="1" sz="4000">
                <a:solidFill>
                  <a:srgbClr val="FFFFFF"/>
                </a:solidFill>
              </a:defRPr>
            </a:lvl9pPr>
          </a:lstStyle>
          <a:p/>
        </p:txBody>
      </p:sp>
      <p:sp>
        <p:nvSpPr>
          <p:cNvPr id="53" name="Google Shape;53;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mc:Choice Requires="p14">
      <p:transition spd="slow" p14:dur="10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youtube.com/watch?v=u-radLHmpQI" TargetMode="Externa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www.youtube.com/watch?v=QRs33vbhyvA" TargetMode="Externa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pic>
        <p:nvPicPr>
          <p:cNvPr id="58" name="Google Shape;58;p14"/>
          <p:cNvPicPr preferRelativeResize="0"/>
          <p:nvPr/>
        </p:nvPicPr>
        <p:blipFill rotWithShape="1">
          <a:blip r:embed="rId3">
            <a:alphaModFix/>
          </a:blip>
          <a:srcRect b="13032" l="-19" r="2172" t="4845"/>
          <a:stretch/>
        </p:blipFill>
        <p:spPr>
          <a:xfrm>
            <a:off x="0" y="0"/>
            <a:ext cx="9191248" cy="5143499"/>
          </a:xfrm>
          <a:prstGeom prst="rect">
            <a:avLst/>
          </a:prstGeom>
          <a:noFill/>
          <a:ln>
            <a:noFill/>
          </a:ln>
        </p:spPr>
      </p:pic>
      <p:sp>
        <p:nvSpPr>
          <p:cNvPr id="59" name="Google Shape;59;p14"/>
          <p:cNvSpPr txBox="1"/>
          <p:nvPr/>
        </p:nvSpPr>
        <p:spPr>
          <a:xfrm>
            <a:off x="492125" y="2192200"/>
            <a:ext cx="4576800" cy="17238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Worauf</a:t>
            </a:r>
            <a:endParaRPr sz="5000">
              <a:solidFill>
                <a:schemeClr val="lt1"/>
              </a:solidFill>
              <a:latin typeface="Raleway Thin"/>
              <a:ea typeface="Raleway Thin"/>
              <a:cs typeface="Raleway Thin"/>
              <a:sym typeface="Raleway Thin"/>
            </a:endParaRPr>
          </a:p>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hörst Du?</a:t>
            </a:r>
            <a:endParaRPr sz="5000">
              <a:solidFill>
                <a:schemeClr val="lt1"/>
              </a:solidFill>
              <a:latin typeface="Raleway Thin"/>
              <a:ea typeface="Raleway Thin"/>
              <a:cs typeface="Raleway Thin"/>
              <a:sym typeface="Raleway Thin"/>
            </a:endParaRPr>
          </a:p>
        </p:txBody>
      </p:sp>
      <p:sp>
        <p:nvSpPr>
          <p:cNvPr id="60" name="Google Shape;60;p14"/>
          <p:cNvSpPr txBox="1"/>
          <p:nvPr/>
        </p:nvSpPr>
        <p:spPr>
          <a:xfrm>
            <a:off x="520980" y="3770525"/>
            <a:ext cx="45768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2500">
                <a:solidFill>
                  <a:schemeClr val="lt1"/>
                </a:solidFill>
                <a:latin typeface="Raleway"/>
                <a:ea typeface="Raleway"/>
                <a:cs typeface="Raleway"/>
                <a:sym typeface="Raleway"/>
              </a:rPr>
              <a:t>Modul 3</a:t>
            </a:r>
            <a:endParaRPr sz="2500">
              <a:solidFill>
                <a:schemeClr val="lt1"/>
              </a:solidFill>
              <a:latin typeface="Raleway"/>
              <a:ea typeface="Raleway"/>
              <a:cs typeface="Raleway"/>
              <a:sym typeface="Raleway"/>
            </a:endParaRPr>
          </a:p>
        </p:txBody>
      </p:sp>
      <p:pic>
        <p:nvPicPr>
          <p:cNvPr id="61" name="Google Shape;61;p14"/>
          <p:cNvPicPr preferRelativeResize="0"/>
          <p:nvPr/>
        </p:nvPicPr>
        <p:blipFill>
          <a:blip r:embed="rId4">
            <a:alphaModFix/>
          </a:blip>
          <a:stretch>
            <a:fillRect/>
          </a:stretch>
        </p:blipFill>
        <p:spPr>
          <a:xfrm>
            <a:off x="7646825" y="3916012"/>
            <a:ext cx="1082825" cy="27842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3"/>
          <p:cNvPicPr preferRelativeResize="0"/>
          <p:nvPr/>
        </p:nvPicPr>
        <p:blipFill rotWithShape="1">
          <a:blip r:embed="rId3">
            <a:alphaModFix/>
          </a:blip>
          <a:srcRect b="7813" l="0" r="0" t="7813"/>
          <a:stretch/>
        </p:blipFill>
        <p:spPr>
          <a:xfrm>
            <a:off x="0" y="0"/>
            <a:ext cx="9144000" cy="5143500"/>
          </a:xfrm>
          <a:prstGeom prst="rect">
            <a:avLst/>
          </a:prstGeom>
          <a:noFill/>
          <a:ln>
            <a:noFill/>
          </a:ln>
        </p:spPr>
      </p:pic>
      <p:sp>
        <p:nvSpPr>
          <p:cNvPr id="120" name="Google Shape;120;p23"/>
          <p:cNvSpPr txBox="1"/>
          <p:nvPr>
            <p:ph type="ctrTitle"/>
          </p:nvPr>
        </p:nvSpPr>
        <p:spPr>
          <a:xfrm>
            <a:off x="1837575" y="1251525"/>
            <a:ext cx="5445900" cy="20319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lang="de"/>
              <a:t>Eine</a:t>
            </a:r>
            <a:endParaRPr/>
          </a:p>
          <a:p>
            <a:pPr indent="0" lvl="0" marL="0" rtl="0" algn="l">
              <a:spcBef>
                <a:spcPts val="0"/>
              </a:spcBef>
              <a:spcAft>
                <a:spcPts val="0"/>
              </a:spcAft>
              <a:buNone/>
            </a:pPr>
            <a:r>
              <a:rPr lang="de"/>
              <a:t>kleines</a:t>
            </a:r>
            <a:br>
              <a:rPr lang="de"/>
            </a:br>
            <a:r>
              <a:rPr lang="de"/>
              <a:t>Lied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4"/>
          <p:cNvSpPr txBox="1"/>
          <p:nvPr/>
        </p:nvSpPr>
        <p:spPr>
          <a:xfrm>
            <a:off x="388100" y="1628975"/>
            <a:ext cx="4487400" cy="7620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de" sz="1500">
                <a:latin typeface="Raleway Thin"/>
                <a:ea typeface="Raleway Thin"/>
                <a:cs typeface="Raleway Thin"/>
                <a:sym typeface="Raleway Thin"/>
              </a:rPr>
              <a:t>Eine kleine Aufgabe</a:t>
            </a:r>
            <a:endParaRPr sz="1500">
              <a:latin typeface="Raleway Thin"/>
              <a:ea typeface="Raleway Thin"/>
              <a:cs typeface="Raleway Thin"/>
              <a:sym typeface="Raleway Thin"/>
            </a:endParaRPr>
          </a:p>
          <a:p>
            <a:pPr indent="0" lvl="0" marL="0" rtl="0" algn="l">
              <a:lnSpc>
                <a:spcPct val="150000"/>
              </a:lnSpc>
              <a:spcBef>
                <a:spcPts val="0"/>
              </a:spcBef>
              <a:spcAft>
                <a:spcPts val="0"/>
              </a:spcAft>
              <a:buNone/>
            </a:pPr>
            <a:r>
              <a:rPr lang="de" sz="1500">
                <a:latin typeface="Raleway Thin"/>
                <a:ea typeface="Raleway Thin"/>
                <a:cs typeface="Raleway Thin"/>
                <a:sym typeface="Raleway Thin"/>
              </a:rPr>
              <a:t>für die Woche.</a:t>
            </a:r>
            <a:endParaRPr sz="1500">
              <a:latin typeface="Raleway Thin"/>
              <a:ea typeface="Raleway Thin"/>
              <a:cs typeface="Raleway Thin"/>
              <a:sym typeface="Raleway Thin"/>
            </a:endParaRPr>
          </a:p>
        </p:txBody>
      </p:sp>
      <p:sp>
        <p:nvSpPr>
          <p:cNvPr id="126" name="Google Shape;126;p24"/>
          <p:cNvSpPr txBox="1"/>
          <p:nvPr/>
        </p:nvSpPr>
        <p:spPr>
          <a:xfrm>
            <a:off x="388100" y="0"/>
            <a:ext cx="48870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de" sz="5000">
                <a:latin typeface="Raleway Thin"/>
                <a:ea typeface="Raleway Thin"/>
                <a:cs typeface="Raleway Thin"/>
                <a:sym typeface="Raleway Thin"/>
              </a:rPr>
              <a:t>Entscheidungen treffen.</a:t>
            </a:r>
            <a:endParaRPr i="1" sz="5000">
              <a:latin typeface="Raleway Thin"/>
              <a:ea typeface="Raleway Thin"/>
              <a:cs typeface="Raleway Thin"/>
              <a:sym typeface="Raleway Thin"/>
            </a:endParaRPr>
          </a:p>
        </p:txBody>
      </p:sp>
      <p:pic>
        <p:nvPicPr>
          <p:cNvPr id="127" name="Google Shape;127;p24"/>
          <p:cNvPicPr preferRelativeResize="0"/>
          <p:nvPr/>
        </p:nvPicPr>
        <p:blipFill>
          <a:blip r:embed="rId3">
            <a:alphaModFix/>
          </a:blip>
          <a:stretch>
            <a:fillRect/>
          </a:stretch>
        </p:blipFill>
        <p:spPr>
          <a:xfrm>
            <a:off x="6192195" y="181475"/>
            <a:ext cx="2643603" cy="4699780"/>
          </a:xfrm>
          <a:prstGeom prst="rect">
            <a:avLst/>
          </a:prstGeom>
          <a:noFill/>
          <a:ln>
            <a:noFill/>
          </a:ln>
        </p:spPr>
      </p:pic>
      <p:sp>
        <p:nvSpPr>
          <p:cNvPr id="128" name="Google Shape;128;p24"/>
          <p:cNvSpPr txBox="1"/>
          <p:nvPr/>
        </p:nvSpPr>
        <p:spPr>
          <a:xfrm>
            <a:off x="262400" y="2390975"/>
            <a:ext cx="5445900" cy="2586000"/>
          </a:xfrm>
          <a:prstGeom prst="rect">
            <a:avLst/>
          </a:prstGeom>
          <a:noFill/>
          <a:ln>
            <a:noFill/>
          </a:ln>
        </p:spPr>
        <p:txBody>
          <a:bodyPr anchorCtr="0" anchor="t" bIns="91425" lIns="91425" spcFirstLastPara="1" rIns="91425" wrap="square" tIns="91425">
            <a:spAutoFit/>
          </a:bodyPr>
          <a:lstStyle/>
          <a:p>
            <a:pPr indent="-304800" lvl="0" marL="457200" rtl="0" algn="l">
              <a:lnSpc>
                <a:spcPct val="150000"/>
              </a:lnSpc>
              <a:spcBef>
                <a:spcPts val="0"/>
              </a:spcBef>
              <a:spcAft>
                <a:spcPts val="0"/>
              </a:spcAft>
              <a:buSzPts val="1200"/>
              <a:buFont typeface="Raleway"/>
              <a:buChar char="●"/>
            </a:pPr>
            <a:r>
              <a:rPr lang="de" sz="1200">
                <a:latin typeface="Raleway"/>
                <a:ea typeface="Raleway"/>
                <a:cs typeface="Raleway"/>
                <a:sym typeface="Raleway"/>
              </a:rPr>
              <a:t>Es stehen immer wieder Entscheidungen an.</a:t>
            </a:r>
            <a:endParaRPr sz="1200">
              <a:latin typeface="Raleway"/>
              <a:ea typeface="Raleway"/>
              <a:cs typeface="Raleway"/>
              <a:sym typeface="Raleway"/>
            </a:endParaRPr>
          </a:p>
          <a:p>
            <a:pPr indent="-304800" lvl="0" marL="457200" rtl="0" algn="l">
              <a:lnSpc>
                <a:spcPct val="150000"/>
              </a:lnSpc>
              <a:spcBef>
                <a:spcPts val="0"/>
              </a:spcBef>
              <a:spcAft>
                <a:spcPts val="0"/>
              </a:spcAft>
              <a:buSzPts val="1200"/>
              <a:buFont typeface="Raleway"/>
              <a:buChar char="●"/>
            </a:pPr>
            <a:r>
              <a:rPr lang="de" sz="1200">
                <a:latin typeface="Raleway"/>
                <a:ea typeface="Raleway"/>
                <a:cs typeface="Raleway"/>
                <a:sym typeface="Raleway"/>
              </a:rPr>
              <a:t>Auch die Bereitschaft zur Firmung</a:t>
            </a:r>
            <a:r>
              <a:rPr lang="de" sz="1200">
                <a:latin typeface="Raleway"/>
                <a:ea typeface="Raleway"/>
                <a:cs typeface="Raleway"/>
                <a:sym typeface="Raleway"/>
              </a:rPr>
              <a:t> </a:t>
            </a:r>
            <a:r>
              <a:rPr lang="de" sz="1200">
                <a:latin typeface="Raleway"/>
                <a:ea typeface="Raleway"/>
                <a:cs typeface="Raleway"/>
                <a:sym typeface="Raleway"/>
              </a:rPr>
              <a:t>ist eine Entscheidung, die Du treffen musst.</a:t>
            </a:r>
            <a:endParaRPr sz="1200">
              <a:latin typeface="Raleway"/>
              <a:ea typeface="Raleway"/>
              <a:cs typeface="Raleway"/>
              <a:sym typeface="Raleway"/>
            </a:endParaRPr>
          </a:p>
          <a:p>
            <a:pPr indent="-304800" lvl="0" marL="457200" rtl="0" algn="l">
              <a:lnSpc>
                <a:spcPct val="150000"/>
              </a:lnSpc>
              <a:spcBef>
                <a:spcPts val="0"/>
              </a:spcBef>
              <a:spcAft>
                <a:spcPts val="0"/>
              </a:spcAft>
              <a:buSzPts val="1200"/>
              <a:buFont typeface="Raleway"/>
              <a:buChar char="●"/>
            </a:pPr>
            <a:r>
              <a:rPr lang="de" sz="1200">
                <a:latin typeface="Raleway"/>
                <a:ea typeface="Raleway"/>
                <a:cs typeface="Raleway"/>
                <a:sym typeface="Raleway"/>
              </a:rPr>
              <a:t>Bei jeder Entscheidung steht auch immer die Frage im Raum: Ist es eine gute Idee sich so zu entscheiden?</a:t>
            </a:r>
            <a:endParaRPr sz="1200">
              <a:latin typeface="Raleway"/>
              <a:ea typeface="Raleway"/>
              <a:cs typeface="Raleway"/>
              <a:sym typeface="Raleway"/>
            </a:endParaRPr>
          </a:p>
          <a:p>
            <a:pPr indent="-304800" lvl="0" marL="457200" rtl="0" algn="l">
              <a:lnSpc>
                <a:spcPct val="150000"/>
              </a:lnSpc>
              <a:spcBef>
                <a:spcPts val="0"/>
              </a:spcBef>
              <a:spcAft>
                <a:spcPts val="0"/>
              </a:spcAft>
              <a:buSzPts val="1200"/>
              <a:buFont typeface="Raleway"/>
              <a:buChar char="●"/>
            </a:pPr>
            <a:r>
              <a:rPr lang="de" sz="1200">
                <a:latin typeface="Raleway"/>
                <a:ea typeface="Raleway"/>
                <a:cs typeface="Raleway"/>
                <a:sym typeface="Raleway"/>
              </a:rPr>
              <a:t>Ignatius von Loyola hat dafür die Unterscheidung der Geister entwickelt.</a:t>
            </a:r>
            <a:endParaRPr sz="1200">
              <a:latin typeface="Raleway"/>
              <a:ea typeface="Raleway"/>
              <a:cs typeface="Raleway"/>
              <a:sym typeface="Raleway"/>
            </a:endParaRPr>
          </a:p>
          <a:p>
            <a:pPr indent="-304800" lvl="0" marL="457200" rtl="0" algn="l">
              <a:lnSpc>
                <a:spcPct val="150000"/>
              </a:lnSpc>
              <a:spcBef>
                <a:spcPts val="0"/>
              </a:spcBef>
              <a:spcAft>
                <a:spcPts val="0"/>
              </a:spcAft>
              <a:buSzPts val="1200"/>
              <a:buFont typeface="Raleway"/>
              <a:buChar char="●"/>
            </a:pPr>
            <a:r>
              <a:rPr lang="de" sz="1200">
                <a:latin typeface="Raleway"/>
                <a:ea typeface="Raleway"/>
                <a:cs typeface="Raleway"/>
                <a:sym typeface="Raleway"/>
              </a:rPr>
              <a:t>Du bekommst eine Variante davon.</a:t>
            </a:r>
            <a:endParaRPr sz="1200">
              <a:latin typeface="Raleway"/>
              <a:ea typeface="Raleway"/>
              <a:cs typeface="Raleway"/>
              <a:sym typeface="Raleway"/>
            </a:endParaRPr>
          </a:p>
          <a:p>
            <a:pPr indent="-304800" lvl="0" marL="457200" rtl="0" algn="l">
              <a:lnSpc>
                <a:spcPct val="150000"/>
              </a:lnSpc>
              <a:spcBef>
                <a:spcPts val="0"/>
              </a:spcBef>
              <a:spcAft>
                <a:spcPts val="0"/>
              </a:spcAft>
              <a:buSzPts val="1200"/>
              <a:buFont typeface="Raleway"/>
              <a:buChar char="●"/>
            </a:pPr>
            <a:r>
              <a:rPr lang="de" sz="1200">
                <a:latin typeface="Raleway"/>
                <a:ea typeface="Raleway"/>
                <a:cs typeface="Raleway"/>
                <a:sym typeface="Raleway"/>
              </a:rPr>
              <a:t>Treffe diese Woche Entscheidungen.</a:t>
            </a:r>
            <a:endParaRPr sz="1200">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par>
                                <p:cTn fill="hold" nodeType="withEffect" presetClass="entr" presetID="2" presetSubtype="8">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1000"/>
                                        <p:tgtEl>
                                          <p:spTgt spid="12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0" st="0"/>
                                            </p:txEl>
                                          </p:spTgt>
                                        </p:tgtEl>
                                        <p:attrNameLst>
                                          <p:attrName>style.visibility</p:attrName>
                                        </p:attrNameLst>
                                      </p:cBhvr>
                                      <p:to>
                                        <p:strVal val="visible"/>
                                      </p:to>
                                    </p:set>
                                    <p:animEffect filter="fade" transition="in">
                                      <p:cBhvr>
                                        <p:cTn dur="1000"/>
                                        <p:tgtEl>
                                          <p:spTgt spid="12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1" st="1"/>
                                            </p:txEl>
                                          </p:spTgt>
                                        </p:tgtEl>
                                        <p:attrNameLst>
                                          <p:attrName>style.visibility</p:attrName>
                                        </p:attrNameLst>
                                      </p:cBhvr>
                                      <p:to>
                                        <p:strVal val="visible"/>
                                      </p:to>
                                    </p:set>
                                    <p:animEffect filter="fade" transition="in">
                                      <p:cBhvr>
                                        <p:cTn dur="1000"/>
                                        <p:tgtEl>
                                          <p:spTgt spid="12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2" st="2"/>
                                            </p:txEl>
                                          </p:spTgt>
                                        </p:tgtEl>
                                        <p:attrNameLst>
                                          <p:attrName>style.visibility</p:attrName>
                                        </p:attrNameLst>
                                      </p:cBhvr>
                                      <p:to>
                                        <p:strVal val="visible"/>
                                      </p:to>
                                    </p:set>
                                    <p:animEffect filter="fade" transition="in">
                                      <p:cBhvr>
                                        <p:cTn dur="1000"/>
                                        <p:tgtEl>
                                          <p:spTgt spid="12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3" st="3"/>
                                            </p:txEl>
                                          </p:spTgt>
                                        </p:tgtEl>
                                        <p:attrNameLst>
                                          <p:attrName>style.visibility</p:attrName>
                                        </p:attrNameLst>
                                      </p:cBhvr>
                                      <p:to>
                                        <p:strVal val="visible"/>
                                      </p:to>
                                    </p:set>
                                    <p:animEffect filter="fade" transition="in">
                                      <p:cBhvr>
                                        <p:cTn dur="1000"/>
                                        <p:tgtEl>
                                          <p:spTgt spid="12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4" st="4"/>
                                            </p:txEl>
                                          </p:spTgt>
                                        </p:tgtEl>
                                        <p:attrNameLst>
                                          <p:attrName>style.visibility</p:attrName>
                                        </p:attrNameLst>
                                      </p:cBhvr>
                                      <p:to>
                                        <p:strVal val="visible"/>
                                      </p:to>
                                    </p:set>
                                    <p:animEffect filter="fade" transition="in">
                                      <p:cBhvr>
                                        <p:cTn dur="1000"/>
                                        <p:tgtEl>
                                          <p:spTgt spid="12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5" st="5"/>
                                            </p:txEl>
                                          </p:spTgt>
                                        </p:tgtEl>
                                        <p:attrNameLst>
                                          <p:attrName>style.visibility</p:attrName>
                                        </p:attrNameLst>
                                      </p:cBhvr>
                                      <p:to>
                                        <p:strVal val="visible"/>
                                      </p:to>
                                    </p:set>
                                    <p:animEffect filter="fade" transition="in">
                                      <p:cBhvr>
                                        <p:cTn dur="1000"/>
                                        <p:tgtEl>
                                          <p:spTgt spid="128">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5"/>
          <p:cNvPicPr preferRelativeResize="0"/>
          <p:nvPr/>
        </p:nvPicPr>
        <p:blipFill rotWithShape="1">
          <a:blip r:embed="rId3">
            <a:alphaModFix/>
          </a:blip>
          <a:srcRect b="13389" l="-261" r="-261" t="2244"/>
          <a:stretch/>
        </p:blipFill>
        <p:spPr>
          <a:xfrm>
            <a:off x="0" y="0"/>
            <a:ext cx="9191248" cy="5143499"/>
          </a:xfrm>
          <a:prstGeom prst="rect">
            <a:avLst/>
          </a:prstGeom>
          <a:noFill/>
          <a:ln>
            <a:noFill/>
          </a:ln>
        </p:spPr>
      </p:pic>
      <p:sp>
        <p:nvSpPr>
          <p:cNvPr id="134" name="Google Shape;134;p25"/>
          <p:cNvSpPr txBox="1"/>
          <p:nvPr/>
        </p:nvSpPr>
        <p:spPr>
          <a:xfrm>
            <a:off x="428600" y="3909600"/>
            <a:ext cx="45768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Auf geht’s!</a:t>
            </a:r>
            <a:endParaRPr sz="5000">
              <a:solidFill>
                <a:schemeClr val="lt1"/>
              </a:solidFill>
              <a:latin typeface="Raleway Thin"/>
              <a:ea typeface="Raleway Thin"/>
              <a:cs typeface="Raleway Thin"/>
              <a:sym typeface="Raleway Thi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65" name="Shape 65"/>
        <p:cNvGrpSpPr/>
        <p:nvPr/>
      </p:nvGrpSpPr>
      <p:grpSpPr>
        <a:xfrm>
          <a:off x="0" y="0"/>
          <a:ext cx="0" cy="0"/>
          <a:chOff x="0" y="0"/>
          <a:chExt cx="0" cy="0"/>
        </a:xfrm>
      </p:grpSpPr>
      <p:sp>
        <p:nvSpPr>
          <p:cNvPr id="66" name="Google Shape;66;p15"/>
          <p:cNvSpPr txBox="1"/>
          <p:nvPr/>
        </p:nvSpPr>
        <p:spPr>
          <a:xfrm>
            <a:off x="291800" y="412000"/>
            <a:ext cx="29535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Inner Working</a:t>
            </a:r>
            <a:endParaRPr sz="5000">
              <a:solidFill>
                <a:schemeClr val="lt1"/>
              </a:solidFill>
              <a:latin typeface="Raleway Thin"/>
              <a:ea typeface="Raleway Thin"/>
              <a:cs typeface="Raleway Thin"/>
              <a:sym typeface="Raleway Thin"/>
            </a:endParaRPr>
          </a:p>
        </p:txBody>
      </p:sp>
      <p:sp>
        <p:nvSpPr>
          <p:cNvPr id="67" name="Google Shape;67;p15"/>
          <p:cNvSpPr txBox="1"/>
          <p:nvPr/>
        </p:nvSpPr>
        <p:spPr>
          <a:xfrm>
            <a:off x="291800" y="1985450"/>
            <a:ext cx="20760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200">
                <a:solidFill>
                  <a:schemeClr val="lt1"/>
                </a:solidFill>
                <a:latin typeface="Raleway"/>
                <a:ea typeface="Raleway"/>
                <a:cs typeface="Raleway"/>
                <a:sym typeface="Raleway"/>
              </a:rPr>
              <a:t>Kurzfilm von</a:t>
            </a:r>
            <a:endParaRPr sz="1200">
              <a:solidFill>
                <a:schemeClr val="lt1"/>
              </a:solidFill>
              <a:latin typeface="Raleway"/>
              <a:ea typeface="Raleway"/>
              <a:cs typeface="Raleway"/>
              <a:sym typeface="Raleway"/>
            </a:endParaRPr>
          </a:p>
          <a:p>
            <a:pPr indent="0" lvl="0" marL="0" rtl="0" algn="l">
              <a:spcBef>
                <a:spcPts val="0"/>
              </a:spcBef>
              <a:spcAft>
                <a:spcPts val="0"/>
              </a:spcAft>
              <a:buNone/>
            </a:pPr>
            <a:r>
              <a:rPr lang="de" sz="1200">
                <a:solidFill>
                  <a:schemeClr val="lt1"/>
                </a:solidFill>
                <a:latin typeface="Raleway"/>
                <a:ea typeface="Raleway"/>
                <a:cs typeface="Raleway"/>
                <a:sym typeface="Raleway"/>
              </a:rPr>
              <a:t>Leo Matsuda</a:t>
            </a:r>
            <a:endParaRPr sz="1200">
              <a:solidFill>
                <a:schemeClr val="lt1"/>
              </a:solidFill>
              <a:latin typeface="Raleway"/>
              <a:ea typeface="Raleway"/>
              <a:cs typeface="Raleway"/>
              <a:sym typeface="Raleway"/>
            </a:endParaRPr>
          </a:p>
          <a:p>
            <a:pPr indent="0" lvl="0" marL="0" rtl="0" algn="l">
              <a:spcBef>
                <a:spcPts val="0"/>
              </a:spcBef>
              <a:spcAft>
                <a:spcPts val="0"/>
              </a:spcAft>
              <a:buNone/>
            </a:pPr>
            <a:r>
              <a:rPr lang="de" sz="1200">
                <a:solidFill>
                  <a:schemeClr val="lt1"/>
                </a:solidFill>
                <a:latin typeface="Raleway"/>
                <a:ea typeface="Raleway"/>
                <a:cs typeface="Raleway"/>
                <a:sym typeface="Raleway"/>
              </a:rPr>
              <a:t>und Sean Lurie</a:t>
            </a:r>
            <a:endParaRPr sz="1200">
              <a:solidFill>
                <a:schemeClr val="lt1"/>
              </a:solidFill>
              <a:latin typeface="Raleway"/>
              <a:ea typeface="Raleway"/>
              <a:cs typeface="Raleway"/>
              <a:sym typeface="Raleway"/>
            </a:endParaRPr>
          </a:p>
          <a:p>
            <a:pPr indent="0" lvl="0" marL="0" rtl="0" algn="l">
              <a:spcBef>
                <a:spcPts val="0"/>
              </a:spcBef>
              <a:spcAft>
                <a:spcPts val="0"/>
              </a:spcAft>
              <a:buNone/>
            </a:pPr>
            <a:r>
              <a:t/>
            </a:r>
            <a:endParaRPr sz="1200">
              <a:solidFill>
                <a:schemeClr val="lt1"/>
              </a:solidFill>
              <a:latin typeface="Raleway"/>
              <a:ea typeface="Raleway"/>
              <a:cs typeface="Raleway"/>
              <a:sym typeface="Raleway"/>
            </a:endParaRPr>
          </a:p>
          <a:p>
            <a:pPr indent="0" lvl="0" marL="0" rtl="0" algn="l">
              <a:spcBef>
                <a:spcPts val="0"/>
              </a:spcBef>
              <a:spcAft>
                <a:spcPts val="0"/>
              </a:spcAft>
              <a:buNone/>
            </a:pPr>
            <a:r>
              <a:rPr lang="de" sz="1200">
                <a:solidFill>
                  <a:schemeClr val="lt1"/>
                </a:solidFill>
                <a:latin typeface="Raleway"/>
                <a:ea typeface="Raleway"/>
                <a:cs typeface="Raleway"/>
                <a:sym typeface="Raleway"/>
              </a:rPr>
              <a:t>Ein Walt Disney Kurzfilm</a:t>
            </a:r>
            <a:endParaRPr sz="1200">
              <a:solidFill>
                <a:schemeClr val="lt1"/>
              </a:solidFill>
              <a:latin typeface="Raleway"/>
              <a:ea typeface="Raleway"/>
              <a:cs typeface="Raleway"/>
              <a:sym typeface="Raleway"/>
            </a:endParaRPr>
          </a:p>
        </p:txBody>
      </p:sp>
      <p:pic>
        <p:nvPicPr>
          <p:cNvPr descr="Proyecto realizado por alumnos de 6° semestre de Licenciatura en Música de la Facultad de Música y Artes UAT.&#10;Bajo la dirección del Lic. Sergio Arturo Barroso Gómez, quien imparte la materia de Laboratorio de Tecnología Musical IV.&#10;El proyecto con fines académicos, consistió en la musicalización y recreación de efectos de sonido(Foley) del corto animado de Disney &quot;Inner Workings&quot;, que fue estrenado junto con la película Moana.&#10;Todos los recursos empleados para este proyecto fueron los que se tenían al alcance de cada uno de los integrantes, debido a la contingencia producida por el COVID-19.&#10;&#10;**TODOS LOS DERECHOS A THE WALT DISNEY COMPANY**" id="68" name="Google Shape;68;p15" title="Inner Workings | Proyecto Académico">
            <a:hlinkClick r:id="rId3"/>
          </p:cNvPr>
          <p:cNvPicPr preferRelativeResize="0"/>
          <p:nvPr/>
        </p:nvPicPr>
        <p:blipFill>
          <a:blip r:embed="rId4">
            <a:alphaModFix/>
          </a:blip>
          <a:stretch>
            <a:fillRect/>
          </a:stretch>
        </p:blipFill>
        <p:spPr>
          <a:xfrm>
            <a:off x="3319325" y="338275"/>
            <a:ext cx="5370125" cy="4027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72" name="Shape 72"/>
        <p:cNvGrpSpPr/>
        <p:nvPr/>
      </p:nvGrpSpPr>
      <p:grpSpPr>
        <a:xfrm>
          <a:off x="0" y="0"/>
          <a:ext cx="0" cy="0"/>
          <a:chOff x="0" y="0"/>
          <a:chExt cx="0" cy="0"/>
        </a:xfrm>
      </p:grpSpPr>
      <p:sp>
        <p:nvSpPr>
          <p:cNvPr id="73" name="Google Shape;73;p16"/>
          <p:cNvSpPr txBox="1"/>
          <p:nvPr/>
        </p:nvSpPr>
        <p:spPr>
          <a:xfrm>
            <a:off x="3641000" y="412000"/>
            <a:ext cx="5154300" cy="249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Wie hättest</a:t>
            </a:r>
            <a:br>
              <a:rPr lang="de" sz="5000">
                <a:solidFill>
                  <a:schemeClr val="lt1"/>
                </a:solidFill>
                <a:latin typeface="Raleway Thin"/>
                <a:ea typeface="Raleway Thin"/>
                <a:cs typeface="Raleway Thin"/>
                <a:sym typeface="Raleway Thin"/>
              </a:rPr>
            </a:br>
            <a:r>
              <a:rPr lang="de" sz="5000">
                <a:solidFill>
                  <a:schemeClr val="lt1"/>
                </a:solidFill>
                <a:latin typeface="Raleway Thin"/>
                <a:ea typeface="Raleway Thin"/>
                <a:cs typeface="Raleway Thin"/>
                <a:sym typeface="Raleway Thin"/>
              </a:rPr>
              <a:t>Du Dich entschieden?</a:t>
            </a:r>
            <a:endParaRPr sz="5000">
              <a:solidFill>
                <a:schemeClr val="lt1"/>
              </a:solidFill>
              <a:latin typeface="Raleway Thin"/>
              <a:ea typeface="Raleway Thin"/>
              <a:cs typeface="Raleway Thin"/>
              <a:sym typeface="Raleway Thin"/>
            </a:endParaRPr>
          </a:p>
        </p:txBody>
      </p:sp>
      <p:sp>
        <p:nvSpPr>
          <p:cNvPr id="74" name="Google Shape;74;p16"/>
          <p:cNvSpPr txBox="1"/>
          <p:nvPr/>
        </p:nvSpPr>
        <p:spPr>
          <a:xfrm>
            <a:off x="291800" y="412000"/>
            <a:ext cx="29535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Inner Working</a:t>
            </a:r>
            <a:endParaRPr sz="5000">
              <a:solidFill>
                <a:schemeClr val="lt1"/>
              </a:solidFill>
              <a:latin typeface="Raleway Thin"/>
              <a:ea typeface="Raleway Thin"/>
              <a:cs typeface="Raleway Thin"/>
              <a:sym typeface="Raleway Thin"/>
            </a:endParaRPr>
          </a:p>
        </p:txBody>
      </p:sp>
      <p:sp>
        <p:nvSpPr>
          <p:cNvPr id="75" name="Google Shape;75;p16"/>
          <p:cNvSpPr txBox="1"/>
          <p:nvPr/>
        </p:nvSpPr>
        <p:spPr>
          <a:xfrm>
            <a:off x="291800" y="1985450"/>
            <a:ext cx="20760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200">
                <a:solidFill>
                  <a:schemeClr val="lt1"/>
                </a:solidFill>
                <a:latin typeface="Raleway"/>
                <a:ea typeface="Raleway"/>
                <a:cs typeface="Raleway"/>
                <a:sym typeface="Raleway"/>
              </a:rPr>
              <a:t>Kurzfilm von</a:t>
            </a:r>
            <a:endParaRPr sz="1200">
              <a:solidFill>
                <a:schemeClr val="lt1"/>
              </a:solidFill>
              <a:latin typeface="Raleway"/>
              <a:ea typeface="Raleway"/>
              <a:cs typeface="Raleway"/>
              <a:sym typeface="Raleway"/>
            </a:endParaRPr>
          </a:p>
          <a:p>
            <a:pPr indent="0" lvl="0" marL="0" rtl="0" algn="l">
              <a:spcBef>
                <a:spcPts val="0"/>
              </a:spcBef>
              <a:spcAft>
                <a:spcPts val="0"/>
              </a:spcAft>
              <a:buNone/>
            </a:pPr>
            <a:r>
              <a:rPr lang="de" sz="1200">
                <a:solidFill>
                  <a:schemeClr val="lt1"/>
                </a:solidFill>
                <a:latin typeface="Raleway"/>
                <a:ea typeface="Raleway"/>
                <a:cs typeface="Raleway"/>
                <a:sym typeface="Raleway"/>
              </a:rPr>
              <a:t>Leo Matsuda</a:t>
            </a:r>
            <a:endParaRPr sz="1200">
              <a:solidFill>
                <a:schemeClr val="lt1"/>
              </a:solidFill>
              <a:latin typeface="Raleway"/>
              <a:ea typeface="Raleway"/>
              <a:cs typeface="Raleway"/>
              <a:sym typeface="Raleway"/>
            </a:endParaRPr>
          </a:p>
          <a:p>
            <a:pPr indent="0" lvl="0" marL="0" rtl="0" algn="l">
              <a:spcBef>
                <a:spcPts val="0"/>
              </a:spcBef>
              <a:spcAft>
                <a:spcPts val="0"/>
              </a:spcAft>
              <a:buNone/>
            </a:pPr>
            <a:r>
              <a:rPr lang="de" sz="1200">
                <a:solidFill>
                  <a:schemeClr val="lt1"/>
                </a:solidFill>
                <a:latin typeface="Raleway"/>
                <a:ea typeface="Raleway"/>
                <a:cs typeface="Raleway"/>
                <a:sym typeface="Raleway"/>
              </a:rPr>
              <a:t>und Sean Lurie</a:t>
            </a:r>
            <a:endParaRPr sz="1200">
              <a:solidFill>
                <a:schemeClr val="lt1"/>
              </a:solidFill>
              <a:latin typeface="Raleway"/>
              <a:ea typeface="Raleway"/>
              <a:cs typeface="Raleway"/>
              <a:sym typeface="Raleway"/>
            </a:endParaRPr>
          </a:p>
          <a:p>
            <a:pPr indent="0" lvl="0" marL="0" rtl="0" algn="l">
              <a:spcBef>
                <a:spcPts val="0"/>
              </a:spcBef>
              <a:spcAft>
                <a:spcPts val="0"/>
              </a:spcAft>
              <a:buNone/>
            </a:pPr>
            <a:r>
              <a:t/>
            </a:r>
            <a:endParaRPr sz="1200">
              <a:solidFill>
                <a:schemeClr val="lt1"/>
              </a:solidFill>
              <a:latin typeface="Raleway"/>
              <a:ea typeface="Raleway"/>
              <a:cs typeface="Raleway"/>
              <a:sym typeface="Raleway"/>
            </a:endParaRPr>
          </a:p>
          <a:p>
            <a:pPr indent="0" lvl="0" marL="0" rtl="0" algn="l">
              <a:spcBef>
                <a:spcPts val="0"/>
              </a:spcBef>
              <a:spcAft>
                <a:spcPts val="0"/>
              </a:spcAft>
              <a:buNone/>
            </a:pPr>
            <a:r>
              <a:rPr lang="de" sz="1200">
                <a:solidFill>
                  <a:schemeClr val="lt1"/>
                </a:solidFill>
                <a:latin typeface="Raleway"/>
                <a:ea typeface="Raleway"/>
                <a:cs typeface="Raleway"/>
                <a:sym typeface="Raleway"/>
              </a:rPr>
              <a:t>Ein Walt Disney Kurzfilm</a:t>
            </a:r>
            <a:endParaRPr sz="1200">
              <a:solidFill>
                <a:schemeClr val="lt1"/>
              </a:solidFill>
              <a:latin typeface="Raleway"/>
              <a:ea typeface="Raleway"/>
              <a:cs typeface="Raleway"/>
              <a:sym typeface="Raleway"/>
            </a:endParaRPr>
          </a:p>
        </p:txBody>
      </p:sp>
    </p:spTree>
  </p:cSld>
  <p:clrMapOvr>
    <a:masterClrMapping/>
  </p:clrMapOvr>
  <mc:AlternateContent>
    <mc:Choice Requires="p14">
      <p:transition spd="slow" p14:dur="1000">
        <p:fade thruBlk="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7"/>
          <p:cNvPicPr preferRelativeResize="0"/>
          <p:nvPr/>
        </p:nvPicPr>
        <p:blipFill rotWithShape="1">
          <a:blip r:embed="rId3">
            <a:alphaModFix/>
          </a:blip>
          <a:srcRect b="13389" l="-261" r="-261" t="2244"/>
          <a:stretch/>
        </p:blipFill>
        <p:spPr>
          <a:xfrm>
            <a:off x="0" y="0"/>
            <a:ext cx="9191248" cy="5143499"/>
          </a:xfrm>
          <a:prstGeom prst="rect">
            <a:avLst/>
          </a:prstGeom>
          <a:noFill/>
          <a:ln>
            <a:noFill/>
          </a:ln>
        </p:spPr>
      </p:pic>
      <p:sp>
        <p:nvSpPr>
          <p:cNvPr id="81" name="Google Shape;81;p17"/>
          <p:cNvSpPr txBox="1"/>
          <p:nvPr/>
        </p:nvSpPr>
        <p:spPr>
          <a:xfrm>
            <a:off x="528150" y="1428175"/>
            <a:ext cx="4576800" cy="2493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Wer hat</a:t>
            </a:r>
            <a:endParaRPr sz="5000">
              <a:solidFill>
                <a:schemeClr val="lt1"/>
              </a:solidFill>
              <a:latin typeface="Raleway Thin"/>
              <a:ea typeface="Raleway Thin"/>
              <a:cs typeface="Raleway Thin"/>
              <a:sym typeface="Raleway Thin"/>
            </a:endParaRPr>
          </a:p>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Einfluss</a:t>
            </a:r>
            <a:endParaRPr sz="5000">
              <a:solidFill>
                <a:schemeClr val="lt1"/>
              </a:solidFill>
              <a:latin typeface="Raleway Thin"/>
              <a:ea typeface="Raleway Thin"/>
              <a:cs typeface="Raleway Thin"/>
              <a:sym typeface="Raleway Thin"/>
            </a:endParaRPr>
          </a:p>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auf Dich?</a:t>
            </a:r>
            <a:endParaRPr sz="5000">
              <a:solidFill>
                <a:schemeClr val="lt1"/>
              </a:solidFill>
              <a:latin typeface="Raleway Thin"/>
              <a:ea typeface="Raleway Thin"/>
              <a:cs typeface="Raleway Thin"/>
              <a:sym typeface="Raleway Thin"/>
            </a:endParaRPr>
          </a:p>
        </p:txBody>
      </p:sp>
      <p:sp>
        <p:nvSpPr>
          <p:cNvPr id="82" name="Google Shape;82;p17"/>
          <p:cNvSpPr txBox="1"/>
          <p:nvPr/>
        </p:nvSpPr>
        <p:spPr>
          <a:xfrm>
            <a:off x="528155" y="3892475"/>
            <a:ext cx="4576800" cy="569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de" sz="2500">
                <a:solidFill>
                  <a:schemeClr val="lt1"/>
                </a:solidFill>
                <a:latin typeface="Raleway"/>
                <a:ea typeface="Raleway"/>
                <a:cs typeface="Raleway"/>
                <a:sym typeface="Raleway"/>
              </a:rPr>
              <a:t>Und was haben Sie zu sagen?</a:t>
            </a:r>
            <a:endParaRPr sz="2500">
              <a:solidFill>
                <a:schemeClr val="lt1"/>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6" name="Shape 86"/>
        <p:cNvGrpSpPr/>
        <p:nvPr/>
      </p:nvGrpSpPr>
      <p:grpSpPr>
        <a:xfrm>
          <a:off x="0" y="0"/>
          <a:ext cx="0" cy="0"/>
          <a:chOff x="0" y="0"/>
          <a:chExt cx="0" cy="0"/>
        </a:xfrm>
      </p:grpSpPr>
      <p:sp>
        <p:nvSpPr>
          <p:cNvPr id="87" name="Google Shape;87;p18"/>
          <p:cNvSpPr txBox="1"/>
          <p:nvPr/>
        </p:nvSpPr>
        <p:spPr>
          <a:xfrm>
            <a:off x="291800" y="31000"/>
            <a:ext cx="42801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5000">
                <a:latin typeface="Raleway Thin"/>
                <a:ea typeface="Raleway Thin"/>
                <a:cs typeface="Raleway Thin"/>
                <a:sym typeface="Raleway Thin"/>
              </a:rPr>
              <a:t>Du brauchst:</a:t>
            </a:r>
            <a:endParaRPr sz="5000">
              <a:latin typeface="Raleway Thin"/>
              <a:ea typeface="Raleway Thin"/>
              <a:cs typeface="Raleway Thin"/>
              <a:sym typeface="Raleway Thin"/>
            </a:endParaRPr>
          </a:p>
        </p:txBody>
      </p:sp>
      <p:sp>
        <p:nvSpPr>
          <p:cNvPr id="88" name="Google Shape;88;p18"/>
          <p:cNvSpPr txBox="1"/>
          <p:nvPr/>
        </p:nvSpPr>
        <p:spPr>
          <a:xfrm>
            <a:off x="291800" y="766250"/>
            <a:ext cx="4560300" cy="3693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Raleway"/>
              <a:buChar char="●"/>
            </a:pPr>
            <a:r>
              <a:rPr lang="de" sz="1200">
                <a:latin typeface="Raleway"/>
                <a:ea typeface="Raleway"/>
                <a:cs typeface="Raleway"/>
                <a:sym typeface="Raleway"/>
              </a:rPr>
              <a:t>Ein Handy und deine bevorzugten Social Media Apps.</a:t>
            </a:r>
            <a:endParaRPr sz="1200">
              <a:latin typeface="Raleway"/>
              <a:ea typeface="Raleway"/>
              <a:cs typeface="Raleway"/>
              <a:sym typeface="Raleway"/>
            </a:endParaRPr>
          </a:p>
        </p:txBody>
      </p:sp>
      <p:sp>
        <p:nvSpPr>
          <p:cNvPr id="89" name="Google Shape;89;p18"/>
          <p:cNvSpPr txBox="1"/>
          <p:nvPr/>
        </p:nvSpPr>
        <p:spPr>
          <a:xfrm>
            <a:off x="291800" y="1047950"/>
            <a:ext cx="42801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5000">
                <a:latin typeface="Raleway Thin"/>
                <a:ea typeface="Raleway Thin"/>
                <a:cs typeface="Raleway Thin"/>
                <a:sym typeface="Raleway Thin"/>
              </a:rPr>
              <a:t>So geht es:</a:t>
            </a:r>
            <a:endParaRPr sz="5000">
              <a:latin typeface="Raleway Thin"/>
              <a:ea typeface="Raleway Thin"/>
              <a:cs typeface="Raleway Thin"/>
              <a:sym typeface="Raleway Thin"/>
            </a:endParaRPr>
          </a:p>
        </p:txBody>
      </p:sp>
      <p:sp>
        <p:nvSpPr>
          <p:cNvPr id="90" name="Google Shape;90;p18"/>
          <p:cNvSpPr txBox="1"/>
          <p:nvPr/>
        </p:nvSpPr>
        <p:spPr>
          <a:xfrm>
            <a:off x="291800" y="1859400"/>
            <a:ext cx="4332600" cy="33246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Raleway"/>
              <a:buChar char="●"/>
            </a:pPr>
            <a:r>
              <a:rPr lang="de" sz="1200">
                <a:latin typeface="Raleway"/>
                <a:ea typeface="Raleway"/>
                <a:cs typeface="Raleway"/>
                <a:sym typeface="Raleway"/>
              </a:rPr>
              <a:t>Nimm Dir Zeit und geh durch Deine unterschiedlichen Social Media Apps (Instagram, YouTube, Facebook, TikTok, Snapchat, etc) und durch Deine Lieblingsserien, -musik und -filme.</a:t>
            </a:r>
            <a:endParaRPr sz="1200">
              <a:latin typeface="Raleway"/>
              <a:ea typeface="Raleway"/>
              <a:cs typeface="Raleway"/>
              <a:sym typeface="Raleway"/>
            </a:endParaRPr>
          </a:p>
          <a:p>
            <a:pPr indent="-304800" lvl="0" marL="457200" rtl="0" algn="l">
              <a:spcBef>
                <a:spcPts val="0"/>
              </a:spcBef>
              <a:spcAft>
                <a:spcPts val="0"/>
              </a:spcAft>
              <a:buSzPts val="1200"/>
              <a:buFont typeface="Raleway"/>
              <a:buChar char="●"/>
            </a:pPr>
            <a:r>
              <a:rPr lang="de" sz="1200">
                <a:latin typeface="Raleway"/>
                <a:ea typeface="Raleway"/>
                <a:cs typeface="Raleway"/>
                <a:sym typeface="Raleway"/>
              </a:rPr>
              <a:t>Suche heraus welchen Personen Du folgst.</a:t>
            </a:r>
            <a:endParaRPr sz="1200">
              <a:latin typeface="Raleway"/>
              <a:ea typeface="Raleway"/>
              <a:cs typeface="Raleway"/>
              <a:sym typeface="Raleway"/>
            </a:endParaRPr>
          </a:p>
          <a:p>
            <a:pPr indent="-304800" lvl="1" marL="914400" rtl="0" algn="l">
              <a:spcBef>
                <a:spcPts val="0"/>
              </a:spcBef>
              <a:spcAft>
                <a:spcPts val="0"/>
              </a:spcAft>
              <a:buSzPts val="1200"/>
              <a:buFont typeface="Raleway"/>
              <a:buChar char="○"/>
            </a:pPr>
            <a:r>
              <a:rPr lang="de" sz="1200">
                <a:latin typeface="Raleway"/>
                <a:ea typeface="Raleway"/>
                <a:cs typeface="Raleway"/>
                <a:sym typeface="Raleway"/>
              </a:rPr>
              <a:t>Wofür stehen diese Personen?</a:t>
            </a:r>
            <a:endParaRPr sz="1200">
              <a:latin typeface="Raleway"/>
              <a:ea typeface="Raleway"/>
              <a:cs typeface="Raleway"/>
              <a:sym typeface="Raleway"/>
            </a:endParaRPr>
          </a:p>
          <a:p>
            <a:pPr indent="-304800" lvl="1" marL="914400" rtl="0" algn="l">
              <a:spcBef>
                <a:spcPts val="0"/>
              </a:spcBef>
              <a:spcAft>
                <a:spcPts val="0"/>
              </a:spcAft>
              <a:buSzPts val="1200"/>
              <a:buFont typeface="Raleway"/>
              <a:buChar char="○"/>
            </a:pPr>
            <a:r>
              <a:rPr lang="de" sz="1200">
                <a:latin typeface="Raleway"/>
                <a:ea typeface="Raleway"/>
                <a:cs typeface="Raleway"/>
                <a:sym typeface="Raleway"/>
              </a:rPr>
              <a:t>Welche Themen sprechen Sie an?</a:t>
            </a:r>
            <a:endParaRPr sz="1200">
              <a:latin typeface="Raleway"/>
              <a:ea typeface="Raleway"/>
              <a:cs typeface="Raleway"/>
              <a:sym typeface="Raleway"/>
            </a:endParaRPr>
          </a:p>
          <a:p>
            <a:pPr indent="-304800" lvl="2" marL="1371600" rtl="0" algn="l">
              <a:spcBef>
                <a:spcPts val="0"/>
              </a:spcBef>
              <a:spcAft>
                <a:spcPts val="0"/>
              </a:spcAft>
              <a:buSzPts val="1200"/>
              <a:buFont typeface="Raleway"/>
              <a:buChar char="■"/>
            </a:pPr>
            <a:r>
              <a:rPr lang="de" sz="1200">
                <a:latin typeface="Raleway"/>
                <a:ea typeface="Raleway"/>
                <a:cs typeface="Raleway"/>
                <a:sym typeface="Raleway"/>
              </a:rPr>
              <a:t>Such</a:t>
            </a:r>
            <a:r>
              <a:rPr lang="de" sz="1200">
                <a:latin typeface="Raleway"/>
                <a:ea typeface="Raleway"/>
                <a:cs typeface="Raleway"/>
                <a:sym typeface="Raleway"/>
              </a:rPr>
              <a:t>e</a:t>
            </a:r>
            <a:r>
              <a:rPr lang="de" sz="1200">
                <a:latin typeface="Raleway"/>
                <a:ea typeface="Raleway"/>
                <a:cs typeface="Raleway"/>
                <a:sym typeface="Raleway"/>
              </a:rPr>
              <a:t> dafür auch nach Interviews der Personen oder Artikel.</a:t>
            </a:r>
            <a:endParaRPr sz="1200">
              <a:latin typeface="Raleway"/>
              <a:ea typeface="Raleway"/>
              <a:cs typeface="Raleway"/>
              <a:sym typeface="Raleway"/>
            </a:endParaRPr>
          </a:p>
          <a:p>
            <a:pPr indent="-304800" lvl="0" marL="457200" rtl="0" algn="l">
              <a:spcBef>
                <a:spcPts val="0"/>
              </a:spcBef>
              <a:spcAft>
                <a:spcPts val="0"/>
              </a:spcAft>
              <a:buSzPts val="1200"/>
              <a:buFont typeface="Raleway"/>
              <a:buChar char="●"/>
            </a:pPr>
            <a:r>
              <a:rPr lang="de" sz="1200">
                <a:latin typeface="Raleway"/>
                <a:ea typeface="Raleway"/>
                <a:cs typeface="Raleway"/>
                <a:sym typeface="Raleway"/>
              </a:rPr>
              <a:t>Entscheide Dich für maximal 3 Personen (am Besten die Einflussreichsten für Dich)</a:t>
            </a:r>
            <a:endParaRPr sz="1200">
              <a:latin typeface="Raleway"/>
              <a:ea typeface="Raleway"/>
              <a:cs typeface="Raleway"/>
              <a:sym typeface="Raleway"/>
            </a:endParaRPr>
          </a:p>
          <a:p>
            <a:pPr indent="-304800" lvl="0" marL="457200" rtl="0" algn="l">
              <a:spcBef>
                <a:spcPts val="0"/>
              </a:spcBef>
              <a:spcAft>
                <a:spcPts val="0"/>
              </a:spcAft>
              <a:buSzPts val="1200"/>
              <a:buFont typeface="Raleway"/>
              <a:buChar char="●"/>
            </a:pPr>
            <a:r>
              <a:rPr lang="de" sz="1200">
                <a:latin typeface="Raleway"/>
                <a:ea typeface="Raleway"/>
                <a:cs typeface="Raleway"/>
                <a:sym typeface="Raleway"/>
              </a:rPr>
              <a:t>Geht in Kleingruppen</a:t>
            </a:r>
            <a:endParaRPr sz="1200">
              <a:latin typeface="Raleway"/>
              <a:ea typeface="Raleway"/>
              <a:cs typeface="Raleway"/>
              <a:sym typeface="Raleway"/>
            </a:endParaRPr>
          </a:p>
          <a:p>
            <a:pPr indent="-304800" lvl="1" marL="914400" rtl="0" algn="l">
              <a:spcBef>
                <a:spcPts val="0"/>
              </a:spcBef>
              <a:spcAft>
                <a:spcPts val="0"/>
              </a:spcAft>
              <a:buSzPts val="1200"/>
              <a:buFont typeface="Raleway"/>
              <a:buChar char="○"/>
            </a:pPr>
            <a:r>
              <a:rPr lang="de" sz="1200">
                <a:latin typeface="Raleway"/>
                <a:ea typeface="Raleway"/>
                <a:cs typeface="Raleway"/>
                <a:sym typeface="Raleway"/>
              </a:rPr>
              <a:t>Stellt euch die drei Personen und Ihre Themen vor.</a:t>
            </a:r>
            <a:endParaRPr sz="1200">
              <a:latin typeface="Raleway"/>
              <a:ea typeface="Raleway"/>
              <a:cs typeface="Raleway"/>
              <a:sym typeface="Raleway"/>
            </a:endParaRPr>
          </a:p>
          <a:p>
            <a:pPr indent="-304800" lvl="1" marL="914400" rtl="0" algn="l">
              <a:spcBef>
                <a:spcPts val="0"/>
              </a:spcBef>
              <a:spcAft>
                <a:spcPts val="0"/>
              </a:spcAft>
              <a:buSzPts val="1200"/>
              <a:buFont typeface="Raleway"/>
              <a:buChar char="○"/>
            </a:pPr>
            <a:r>
              <a:rPr lang="de" sz="1200">
                <a:latin typeface="Raleway"/>
                <a:ea typeface="Raleway"/>
                <a:cs typeface="Raleway"/>
                <a:sym typeface="Raleway"/>
              </a:rPr>
              <a:t>Gibt es Gemeinsamkeiten?</a:t>
            </a:r>
            <a:endParaRPr sz="1200">
              <a:latin typeface="Raleway"/>
              <a:ea typeface="Raleway"/>
              <a:cs typeface="Raleway"/>
              <a:sym typeface="Raleway"/>
            </a:endParaRPr>
          </a:p>
          <a:p>
            <a:pPr indent="-304800" lvl="0" marL="457200" rtl="0" algn="l">
              <a:spcBef>
                <a:spcPts val="0"/>
              </a:spcBef>
              <a:spcAft>
                <a:spcPts val="0"/>
              </a:spcAft>
              <a:buSzPts val="1200"/>
              <a:buFont typeface="Raleway"/>
              <a:buChar char="●"/>
            </a:pPr>
            <a:r>
              <a:rPr lang="de" sz="1200">
                <a:latin typeface="Raleway"/>
                <a:ea typeface="Raleway"/>
                <a:cs typeface="Raleway"/>
                <a:sym typeface="Raleway"/>
              </a:rPr>
              <a:t>Redet über die Gemeinsamkeiten in der großen Gruppe.</a:t>
            </a:r>
            <a:endParaRPr sz="1200">
              <a:latin typeface="Raleway"/>
              <a:ea typeface="Raleway"/>
              <a:cs typeface="Raleway"/>
              <a:sym typeface="Raleway"/>
            </a:endParaRPr>
          </a:p>
        </p:txBody>
      </p:sp>
      <p:pic>
        <p:nvPicPr>
          <p:cNvPr id="91" name="Google Shape;91;p18"/>
          <p:cNvPicPr preferRelativeResize="0"/>
          <p:nvPr/>
        </p:nvPicPr>
        <p:blipFill>
          <a:blip r:embed="rId3">
            <a:alphaModFix/>
          </a:blip>
          <a:stretch>
            <a:fillRect/>
          </a:stretch>
        </p:blipFill>
        <p:spPr>
          <a:xfrm>
            <a:off x="5438304" y="0"/>
            <a:ext cx="3705690" cy="514349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par>
                                <p:cTn fill="hold" nodeType="with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0" st="0"/>
                                            </p:txEl>
                                          </p:spTgt>
                                        </p:tgtEl>
                                        <p:attrNameLst>
                                          <p:attrName>style.visibility</p:attrName>
                                        </p:attrNameLst>
                                      </p:cBhvr>
                                      <p:to>
                                        <p:strVal val="visible"/>
                                      </p:to>
                                    </p:set>
                                    <p:animEffect filter="fade" transition="in">
                                      <p:cBhvr>
                                        <p:cTn dur="1000"/>
                                        <p:tgtEl>
                                          <p:spTgt spid="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1" st="1"/>
                                            </p:txEl>
                                          </p:spTgt>
                                        </p:tgtEl>
                                        <p:attrNameLst>
                                          <p:attrName>style.visibility</p:attrName>
                                        </p:attrNameLst>
                                      </p:cBhvr>
                                      <p:to>
                                        <p:strVal val="visible"/>
                                      </p:to>
                                    </p:set>
                                    <p:animEffect filter="fade" transition="in">
                                      <p:cBhvr>
                                        <p:cTn dur="1000"/>
                                        <p:tgtEl>
                                          <p:spTgt spid="9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2" st="2"/>
                                            </p:txEl>
                                          </p:spTgt>
                                        </p:tgtEl>
                                        <p:attrNameLst>
                                          <p:attrName>style.visibility</p:attrName>
                                        </p:attrNameLst>
                                      </p:cBhvr>
                                      <p:to>
                                        <p:strVal val="visible"/>
                                      </p:to>
                                    </p:set>
                                    <p:animEffect filter="fade" transition="in">
                                      <p:cBhvr>
                                        <p:cTn dur="1000"/>
                                        <p:tgtEl>
                                          <p:spTgt spid="9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3" st="3"/>
                                            </p:txEl>
                                          </p:spTgt>
                                        </p:tgtEl>
                                        <p:attrNameLst>
                                          <p:attrName>style.visibility</p:attrName>
                                        </p:attrNameLst>
                                      </p:cBhvr>
                                      <p:to>
                                        <p:strVal val="visible"/>
                                      </p:to>
                                    </p:set>
                                    <p:animEffect filter="fade" transition="in">
                                      <p:cBhvr>
                                        <p:cTn dur="1000"/>
                                        <p:tgtEl>
                                          <p:spTgt spid="9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4" st="4"/>
                                            </p:txEl>
                                          </p:spTgt>
                                        </p:tgtEl>
                                        <p:attrNameLst>
                                          <p:attrName>style.visibility</p:attrName>
                                        </p:attrNameLst>
                                      </p:cBhvr>
                                      <p:to>
                                        <p:strVal val="visible"/>
                                      </p:to>
                                    </p:set>
                                    <p:animEffect filter="fade" transition="in">
                                      <p:cBhvr>
                                        <p:cTn dur="1000"/>
                                        <p:tgtEl>
                                          <p:spTgt spid="9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5" st="5"/>
                                            </p:txEl>
                                          </p:spTgt>
                                        </p:tgtEl>
                                        <p:attrNameLst>
                                          <p:attrName>style.visibility</p:attrName>
                                        </p:attrNameLst>
                                      </p:cBhvr>
                                      <p:to>
                                        <p:strVal val="visible"/>
                                      </p:to>
                                    </p:set>
                                    <p:animEffect filter="fade" transition="in">
                                      <p:cBhvr>
                                        <p:cTn dur="1000"/>
                                        <p:tgtEl>
                                          <p:spTgt spid="9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6" st="6"/>
                                            </p:txEl>
                                          </p:spTgt>
                                        </p:tgtEl>
                                        <p:attrNameLst>
                                          <p:attrName>style.visibility</p:attrName>
                                        </p:attrNameLst>
                                      </p:cBhvr>
                                      <p:to>
                                        <p:strVal val="visible"/>
                                      </p:to>
                                    </p:set>
                                    <p:animEffect filter="fade" transition="in">
                                      <p:cBhvr>
                                        <p:cTn dur="1000"/>
                                        <p:tgtEl>
                                          <p:spTgt spid="9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7" st="7"/>
                                            </p:txEl>
                                          </p:spTgt>
                                        </p:tgtEl>
                                        <p:attrNameLst>
                                          <p:attrName>style.visibility</p:attrName>
                                        </p:attrNameLst>
                                      </p:cBhvr>
                                      <p:to>
                                        <p:strVal val="visible"/>
                                      </p:to>
                                    </p:set>
                                    <p:animEffect filter="fade" transition="in">
                                      <p:cBhvr>
                                        <p:cTn dur="1000"/>
                                        <p:tgtEl>
                                          <p:spTgt spid="9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8" st="8"/>
                                            </p:txEl>
                                          </p:spTgt>
                                        </p:tgtEl>
                                        <p:attrNameLst>
                                          <p:attrName>style.visibility</p:attrName>
                                        </p:attrNameLst>
                                      </p:cBhvr>
                                      <p:to>
                                        <p:strVal val="visible"/>
                                      </p:to>
                                    </p:set>
                                    <p:animEffect filter="fade" transition="in">
                                      <p:cBhvr>
                                        <p:cTn dur="1000"/>
                                        <p:tgtEl>
                                          <p:spTgt spid="9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9" st="9"/>
                                            </p:txEl>
                                          </p:spTgt>
                                        </p:tgtEl>
                                        <p:attrNameLst>
                                          <p:attrName>style.visibility</p:attrName>
                                        </p:attrNameLst>
                                      </p:cBhvr>
                                      <p:to>
                                        <p:strVal val="visible"/>
                                      </p:to>
                                    </p:set>
                                    <p:animEffect filter="fade" transition="in">
                                      <p:cBhvr>
                                        <p:cTn dur="1000"/>
                                        <p:tgtEl>
                                          <p:spTgt spid="90">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9"/>
          <p:cNvPicPr preferRelativeResize="0"/>
          <p:nvPr/>
        </p:nvPicPr>
        <p:blipFill rotWithShape="1">
          <a:blip r:embed="rId3">
            <a:alphaModFix/>
          </a:blip>
          <a:srcRect b="40557" l="690" r="680" t="15049"/>
          <a:stretch/>
        </p:blipFill>
        <p:spPr>
          <a:xfrm>
            <a:off x="0" y="0"/>
            <a:ext cx="9144002" cy="5143501"/>
          </a:xfrm>
          <a:prstGeom prst="rect">
            <a:avLst/>
          </a:prstGeom>
          <a:noFill/>
          <a:ln>
            <a:noFill/>
          </a:ln>
        </p:spPr>
      </p:pic>
      <p:sp>
        <p:nvSpPr>
          <p:cNvPr id="97" name="Google Shape;97;p19"/>
          <p:cNvSpPr txBox="1"/>
          <p:nvPr/>
        </p:nvSpPr>
        <p:spPr>
          <a:xfrm>
            <a:off x="528150" y="2261825"/>
            <a:ext cx="4576800" cy="17238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Worauf</a:t>
            </a:r>
            <a:endParaRPr sz="5000">
              <a:solidFill>
                <a:schemeClr val="lt1"/>
              </a:solidFill>
              <a:latin typeface="Raleway Thin"/>
              <a:ea typeface="Raleway Thin"/>
              <a:cs typeface="Raleway Thin"/>
              <a:sym typeface="Raleway Thin"/>
            </a:endParaRPr>
          </a:p>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hörst Du?</a:t>
            </a:r>
            <a:endParaRPr sz="5000">
              <a:solidFill>
                <a:schemeClr val="lt1"/>
              </a:solidFill>
              <a:latin typeface="Raleway Thin"/>
              <a:ea typeface="Raleway Thin"/>
              <a:cs typeface="Raleway Thin"/>
              <a:sym typeface="Raleway Thi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20"/>
          <p:cNvPicPr preferRelativeResize="0"/>
          <p:nvPr/>
        </p:nvPicPr>
        <p:blipFill rotWithShape="1">
          <a:blip r:embed="rId3">
            <a:alphaModFix/>
          </a:blip>
          <a:srcRect b="7813" l="0" r="0" t="7813"/>
          <a:stretch/>
        </p:blipFill>
        <p:spPr>
          <a:xfrm>
            <a:off x="0" y="0"/>
            <a:ext cx="9144000" cy="5143500"/>
          </a:xfrm>
          <a:prstGeom prst="rect">
            <a:avLst/>
          </a:prstGeom>
          <a:noFill/>
          <a:ln>
            <a:noFill/>
          </a:ln>
        </p:spPr>
      </p:pic>
      <p:sp>
        <p:nvSpPr>
          <p:cNvPr id="103" name="Google Shape;103;p20"/>
          <p:cNvSpPr txBox="1"/>
          <p:nvPr/>
        </p:nvSpPr>
        <p:spPr>
          <a:xfrm>
            <a:off x="528150" y="1428175"/>
            <a:ext cx="4576800" cy="2493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Was hat die Firmung mit Hören zu tun?</a:t>
            </a:r>
            <a:endParaRPr sz="5000">
              <a:solidFill>
                <a:schemeClr val="lt1"/>
              </a:solidFill>
              <a:latin typeface="Raleway Thin"/>
              <a:ea typeface="Raleway Thin"/>
              <a:cs typeface="Raleway Thin"/>
              <a:sym typeface="Raleway Thi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21"/>
          <p:cNvPicPr preferRelativeResize="0"/>
          <p:nvPr/>
        </p:nvPicPr>
        <p:blipFill rotWithShape="1">
          <a:blip r:embed="rId3">
            <a:alphaModFix/>
          </a:blip>
          <a:srcRect b="7813" l="0" r="0" t="7813"/>
          <a:stretch/>
        </p:blipFill>
        <p:spPr>
          <a:xfrm>
            <a:off x="0" y="0"/>
            <a:ext cx="9144000" cy="5143500"/>
          </a:xfrm>
          <a:prstGeom prst="rect">
            <a:avLst/>
          </a:prstGeom>
          <a:noFill/>
          <a:ln>
            <a:noFill/>
          </a:ln>
        </p:spPr>
      </p:pic>
      <p:sp>
        <p:nvSpPr>
          <p:cNvPr id="109" name="Google Shape;109;p21"/>
          <p:cNvSpPr txBox="1"/>
          <p:nvPr>
            <p:ph type="ctrTitle"/>
          </p:nvPr>
        </p:nvSpPr>
        <p:spPr>
          <a:xfrm>
            <a:off x="1837575" y="1251525"/>
            <a:ext cx="5445900" cy="20319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lang="de"/>
              <a:t>Eine</a:t>
            </a:r>
            <a:endParaRPr/>
          </a:p>
          <a:p>
            <a:pPr indent="0" lvl="0" marL="0" rtl="0" algn="l">
              <a:spcBef>
                <a:spcPts val="0"/>
              </a:spcBef>
              <a:spcAft>
                <a:spcPts val="0"/>
              </a:spcAft>
              <a:buNone/>
            </a:pPr>
            <a:r>
              <a:rPr lang="de"/>
              <a:t>kleines</a:t>
            </a:r>
            <a:br>
              <a:rPr lang="de"/>
            </a:br>
            <a:r>
              <a:rPr lang="de"/>
              <a:t>Lied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13" name="Shape 113"/>
        <p:cNvGrpSpPr/>
        <p:nvPr/>
      </p:nvGrpSpPr>
      <p:grpSpPr>
        <a:xfrm>
          <a:off x="0" y="0"/>
          <a:ext cx="0" cy="0"/>
          <a:chOff x="0" y="0"/>
          <a:chExt cx="0" cy="0"/>
        </a:xfrm>
      </p:grpSpPr>
      <p:pic>
        <p:nvPicPr>
          <p:cNvPr descr="Die Single jetzt erhätlich!&#10;iTunes: http://www.umgt.de/HnJQfb ♫ Amazon: http://www.umgt.de/AHlOis ♫ Spotify: https://open.spotify.com/album/77TYol8Y7RgxSfaCL07dvd&#10;&#10;Kanal abonnieren: http://bitly.com/YTDigsterPop&#10;Digster Pop Playliste auf Spotify &amp; Co.: https://digster.lnk.to/digsterpop&#10;Unsere Top Playlisten: MEGA HITS http://www.umgt.de/MegaHits | Watch It First http://www.umgt.de/WatchItFirst | Official Music Videos http://www.umgt.de/OfficialMusicVideos | Top 50 des Monats http://www.umgt.de/Top50 | Top 100 Single Charts http://www.umgt.de/Top100 | Mega Club Hits http://www.umgt.de/MegaClubHits&#10;&#10;LYRICS:&#10;Hör auf die Stimme&#10;auf deinen Wegen, durch das Leben&#10;da kommen Kreuzungen, und du stehst&#10;du musst abwägen und überlegen, was du wählst und wofür du gehst&#10;die bösen Geister, und all die Quäler&#10;immer wieder, kommen sie zurück&#10;es wird nicht leichter, nein es wird schwerer&#10;du musst ihn meistern, den nächsten Schritt&#10;da wo guter Rat teuer, du grad lost und gebeutelt bist&#10;war da nicht immer diese Stimme, die dir hilft und zwar immer&#10;Hör auf die Stimme, hör was sie sagt, sie war immer da, komm, hör auf ihren Rat&#10;&#10;Hör auf die Stimme, sie macht dich stark, sie will dass du's schaffst&#10;&#10;also hör was sie dir sagt&#10;Hör auf die Stimme&#10;&#10;Hör auf die Stimme&#10;sag wirst du reden oder schweigen&#10;&#10;was wird passieren, was kommt danach&#10;willst du weggehen, oder bleiben&#10;du musst entscheiden, keiner nimmt's dir ab&#10;das ist ne Reise, ohne Navi&#10;alles offen und immer wieder neu&#10;all die Prüfungen, ich glaub man schafft die&#10;bleibt man sich selbst so gut wie es gehtb treu&#10;da wo guter Rat teuer, du grad lost und gebeutelt bist&#10;war da nicht immer diese Stimme, die dir hilft und zwar immer&#10;Hör auf die Stimme, hör was sie sagt, sie war immer da, komm, hör auf ihren Rat&#10;Hör auf die Stimme, sie macht dich stark, sie will dass du's schaffst&#10;&#10;also hör was sie dir sagt&#10;&#10;Hör auf die Stimme, hör was sie sagt, sie war immer da, komm, hör auf ihren Rat&#10;Hör auf die Stimme, sie macht dich stark, sie will dass du's schaffst&#10;&#10;also hör was sie dir sagt&#10;Hör auf die Stimme&#10;&#10;hör was sie sagt&#10;&#10;Hör auf die Stimme&#10;hör was sie dir sagt&#10;da wo guter Rat teuer, du grad lost und gebeutelt bist&#10;hör mal besser auf dein Bauchgefühl, das führt dich auch zum Ziel&#10;&#10;ey glaub mir du bestimmst den Weg&#10;und es ist ganz egal wohin du gehst&#10;den es wird immer diese Stimme&#10;die dir hilft, immer&#10;Hör auf die Stimme, hör was sie sagt, sie war immer da, komm, hör auf ihren Rat&#10;&#10;Hör auf die Stimme, sie macht dich stark, sie will dass du's schaffst&#10;&#10;also hör was sie dir sagt&#10;Hör auf die Stimme&#10;&#10;hör was sie sagt&#10;&#10;Hör auf die Stimme&#10;hör was sie sagt." id="114" name="Google Shape;114;p22" title="EFF - Stimme (Official Video)">
            <a:hlinkClick r:id="rId3"/>
          </p:cNvPr>
          <p:cNvPicPr preferRelativeResize="0"/>
          <p:nvPr/>
        </p:nvPicPr>
        <p:blipFill>
          <a:blip r:embed="rId4">
            <a:alphaModFix/>
          </a:blip>
          <a:stretch>
            <a:fillRect/>
          </a:stretch>
        </p:blipFill>
        <p:spPr>
          <a:xfrm>
            <a:off x="0" y="-762000"/>
            <a:ext cx="9144000" cy="6858000"/>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