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2g.tv/?lang=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 Folien sind eine Möglichkeit, die einzelnen Elemente im Firmkurs anzuordnen. Fühlen Sie sich frei, selbst Pausen hinzuzufügen. Für den Beginn des Kurses und zur Auflockerung, empfiehlt es sich Spiele miteinzubauen.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9581cc08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9581cc08a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581cc08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581cc08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Erklären Sie ggf. wie es möglich ist in ihrem Gruppenkanal zu posten.</a:t>
            </a:r>
            <a:endParaRPr>
              <a:solidFill>
                <a:schemeClr val="dk1"/>
              </a:solidFill>
            </a:endParaRPr>
          </a:p>
          <a:p>
            <a:pPr indent="0" lvl="0" marL="0" rtl="0" algn="l">
              <a:spcBef>
                <a:spcPts val="0"/>
              </a:spcBef>
              <a:spcAft>
                <a:spcPts val="0"/>
              </a:spcAft>
              <a:buNone/>
            </a:pPr>
            <a:r>
              <a:rPr lang="de">
                <a:solidFill>
                  <a:schemeClr val="dk1"/>
                </a:solidFill>
              </a:rPr>
              <a:t>Anschließend verabschieden Sie die Jugendlichen.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9581cc08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9581cc08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 Folien sind eine Möglichkeit, die einzelnen Elemente im Firmkurs anzuordnen. Wenn Sie das Folienset bearbeiten wollen, dann können sie dieses auf store.ruach.jetzt/firmung erwerben. Fühlen Sie sich frei, selbst Pausen hinzuzufügen.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b8cce52c8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b8cce52c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a:solidFill>
                  <a:schemeClr val="dk1"/>
                </a:solidFill>
              </a:rPr>
              <a:t>Mehr Informationen und weitere Möglichkeiten der Arbeit mit diesem Kurzfilm findest Du in Elements I1</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8cce52c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8cce52c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Je nach Zeit und Gruppengröße können sie die Rückmeldung zum Film in einem in einem großen Podium machen oder sie erstellen Kleingruppen/Breakout Rooms.</a:t>
            </a:r>
            <a:endParaRPr/>
          </a:p>
          <a:p>
            <a:pPr indent="0" lvl="0" marL="0" rtl="0" algn="l">
              <a:spcBef>
                <a:spcPts val="0"/>
              </a:spcBef>
              <a:spcAft>
                <a:spcPts val="0"/>
              </a:spcAft>
              <a:buNone/>
            </a:pPr>
            <a:r>
              <a:rPr lang="de"/>
              <a:t>Lassen Sie die TN nur die (eine) wichtigste Erkenntnis zurückmelden, um die Zeit in der großen Gruppe sinnvoll zu nutzen.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96e45a7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96e45a7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Methode findet sich ausführlich beschrieben in Elements M1. Dort findest Du eine ausführlichere Anleitung der Methode. Im Rahmen dieses Firmkurses ist die Methode auf den Anwendungszweck reduziert.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96e45a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96e45a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Wenn Sie diese Methode mit einer Gruppe vor Ort machen, ist eine reine Audiovariante via Spotify oder ähnliches ausreichend. Wenn Sie diese Methode digital Abbilden, dann können Sie auch YouTube nutzen und eine gemeinsame Playlist erstellen. Über </a:t>
            </a:r>
            <a:r>
              <a:rPr lang="de" u="sng">
                <a:solidFill>
                  <a:schemeClr val="hlink"/>
                </a:solidFill>
                <a:hlinkClick r:id="rId2"/>
              </a:rPr>
              <a:t>https://w2g.tv/?lang=de</a:t>
            </a:r>
            <a:r>
              <a:rPr lang="de"/>
              <a:t> ist es möglich YouTube Videos </a:t>
            </a:r>
            <a:r>
              <a:rPr lang="de"/>
              <a:t>synchron</a:t>
            </a:r>
            <a:r>
              <a:rPr lang="de"/>
              <a:t> zu schauen. Die TN, die den Song auf die Liste gepackt hat, kann dann ihren einen Satz digital in den Chat schreiben oder analog, während die Musik etwas leiser gemacht wird, in den Song sprechen.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96e45a7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96e45a7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Diese Folie dient als Platzhalter Folie, während die Lieder gehört werden.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9581cc08a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9581cc08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9581cc08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9581cc08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Starten Sie die Andacht mit einer kleinen Stille. Wenn Sie möchten, können sie leichte Musik im Hintergrund laufen lassen.</a:t>
            </a:r>
            <a:endParaRPr/>
          </a:p>
          <a:p>
            <a:pPr indent="0" lvl="0" marL="0" rtl="0" algn="l">
              <a:spcBef>
                <a:spcPts val="0"/>
              </a:spcBef>
              <a:spcAft>
                <a:spcPts val="0"/>
              </a:spcAft>
              <a:buNone/>
            </a:pPr>
            <a:r>
              <a:rPr lang="de"/>
              <a:t>Wenn Sie das Gefühl haben, dass alle Jugendliche sich in der Stille wohlfühlen, können sie das Gebet langsam lesen.</a:t>
            </a:r>
            <a:endParaRPr/>
          </a:p>
          <a:p>
            <a:pPr indent="0" lvl="0" marL="0" rtl="0" algn="l">
              <a:spcBef>
                <a:spcPts val="0"/>
              </a:spcBef>
              <a:spcAft>
                <a:spcPts val="0"/>
              </a:spcAft>
              <a:buNone/>
            </a:pPr>
            <a:r>
              <a:rPr lang="de"/>
              <a:t>Dann lassen Sie die Andacht mit Stille ausklingen.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96e45a73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96e45a73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de" sz="1200">
                <a:solidFill>
                  <a:schemeClr val="dk1"/>
                </a:solidFill>
              </a:rPr>
              <a:t>Gott,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wie viel weißt Du eigentlich</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und wie weit reicht Dein Wissen?</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Deine Entscheidungen verstehe ich oft nicht.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Deine Wege sehe ich manchmal nicht.</a:t>
            </a:r>
            <a:endParaRPr sz="1200">
              <a:solidFill>
                <a:schemeClr val="dk1"/>
              </a:solidFill>
            </a:endParaRPr>
          </a:p>
          <a:p>
            <a:pPr indent="0" lvl="0" marL="0" rtl="0" algn="l">
              <a:spcBef>
                <a:spcPts val="0"/>
              </a:spcBef>
              <a:spcAft>
                <a:spcPts val="0"/>
              </a:spcAft>
              <a:buClr>
                <a:schemeClr val="dk1"/>
              </a:buClr>
              <a:buSzPts val="1100"/>
              <a:buFont typeface="Arial"/>
              <a:buNone/>
            </a:pPr>
            <a:r>
              <a:rPr lang="de" sz="1200">
                <a:solidFill>
                  <a:schemeClr val="dk1"/>
                </a:solidFill>
              </a:rPr>
              <a:t>Doch wer schafft das schon?</a:t>
            </a:r>
            <a:endParaRPr sz="1200">
              <a:solidFill>
                <a:schemeClr val="dk1"/>
              </a:solidFill>
            </a:endParaRPr>
          </a:p>
          <a:p>
            <a:pPr indent="0" lvl="0" marL="0" rtl="0" algn="l">
              <a:spcBef>
                <a:spcPts val="0"/>
              </a:spcBef>
              <a:spcAft>
                <a:spcPts val="0"/>
              </a:spcAft>
              <a:buNone/>
            </a:pPr>
            <a:r>
              <a:t/>
            </a:r>
            <a:endParaRPr sz="1200">
              <a:solidFill>
                <a:srgbClr val="FFFFFF"/>
              </a:solidFill>
              <a:latin typeface="Raleway"/>
              <a:ea typeface="Raleway"/>
              <a:cs typeface="Raleway"/>
              <a:sym typeface="Ralew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kQjtK32mGJQ"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7810" l="0" r="0" t="7810"/>
          <a:stretch/>
        </p:blipFill>
        <p:spPr>
          <a:xfrm>
            <a:off x="-28700" y="0"/>
            <a:ext cx="9172695" cy="6096000"/>
          </a:xfrm>
          <a:prstGeom prst="rect">
            <a:avLst/>
          </a:prstGeom>
          <a:noFill/>
          <a:ln>
            <a:noFill/>
          </a:ln>
        </p:spPr>
      </p:pic>
      <p:sp>
        <p:nvSpPr>
          <p:cNvPr id="59" name="Google Shape;59;p14"/>
          <p:cNvSpPr txBox="1"/>
          <p:nvPr/>
        </p:nvSpPr>
        <p:spPr>
          <a:xfrm>
            <a:off x="473475" y="2186100"/>
            <a:ext cx="4576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Wovon träumst Du?</a:t>
            </a:r>
            <a:endParaRPr sz="5000">
              <a:solidFill>
                <a:schemeClr val="lt1"/>
              </a:solidFill>
              <a:latin typeface="Raleway Thin"/>
              <a:ea typeface="Raleway Thin"/>
              <a:cs typeface="Raleway Thin"/>
              <a:sym typeface="Raleway Thin"/>
            </a:endParaRPr>
          </a:p>
        </p:txBody>
      </p:sp>
      <p:sp>
        <p:nvSpPr>
          <p:cNvPr id="60" name="Google Shape;60;p14"/>
          <p:cNvSpPr txBox="1"/>
          <p:nvPr/>
        </p:nvSpPr>
        <p:spPr>
          <a:xfrm>
            <a:off x="520980" y="3770525"/>
            <a:ext cx="4576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Modul 1</a:t>
            </a:r>
            <a:endParaRPr sz="2500">
              <a:solidFill>
                <a:schemeClr val="lt1"/>
              </a:solidFill>
              <a:latin typeface="Raleway"/>
              <a:ea typeface="Raleway"/>
              <a:cs typeface="Raleway"/>
              <a:sym typeface="Raleway"/>
            </a:endParaRPr>
          </a:p>
        </p:txBody>
      </p:sp>
      <p:pic>
        <p:nvPicPr>
          <p:cNvPr id="61" name="Google Shape;61;p14"/>
          <p:cNvPicPr preferRelativeResize="0"/>
          <p:nvPr/>
        </p:nvPicPr>
        <p:blipFill>
          <a:blip r:embed="rId4">
            <a:alphaModFix/>
          </a:blip>
          <a:stretch>
            <a:fillRect/>
          </a:stretch>
        </p:blipFill>
        <p:spPr>
          <a:xfrm>
            <a:off x="7646825" y="3916012"/>
            <a:ext cx="1082825" cy="278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mt="50000"/>
          </a:blip>
          <a:srcRect b="7820" l="0" r="0" t="7812"/>
          <a:stretch/>
        </p:blipFill>
        <p:spPr>
          <a:xfrm>
            <a:off x="0" y="0"/>
            <a:ext cx="9144007" cy="5143494"/>
          </a:xfrm>
          <a:prstGeom prst="rect">
            <a:avLst/>
          </a:prstGeom>
          <a:noFill/>
          <a:ln>
            <a:noFill/>
          </a:ln>
        </p:spPr>
      </p:pic>
      <p:sp>
        <p:nvSpPr>
          <p:cNvPr id="122" name="Google Shape;122;p23"/>
          <p:cNvSpPr txBox="1"/>
          <p:nvPr>
            <p:ph type="ctrTitle"/>
          </p:nvPr>
        </p:nvSpPr>
        <p:spPr>
          <a:xfrm>
            <a:off x="1837575" y="1251525"/>
            <a:ext cx="5445900" cy="20319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5129900" y="152400"/>
            <a:ext cx="3870674" cy="4838701"/>
          </a:xfrm>
          <a:prstGeom prst="rect">
            <a:avLst/>
          </a:prstGeom>
          <a:noFill/>
          <a:ln>
            <a:noFill/>
          </a:ln>
        </p:spPr>
      </p:pic>
      <p:sp>
        <p:nvSpPr>
          <p:cNvPr id="128" name="Google Shape;128;p24"/>
          <p:cNvSpPr txBox="1"/>
          <p:nvPr/>
        </p:nvSpPr>
        <p:spPr>
          <a:xfrm>
            <a:off x="388100" y="1810450"/>
            <a:ext cx="44874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de" sz="1500">
                <a:latin typeface="Raleway Thin"/>
                <a:ea typeface="Raleway Thin"/>
                <a:cs typeface="Raleway Thin"/>
                <a:sym typeface="Raleway Thin"/>
              </a:rPr>
              <a:t>Eine kleine Aufgabe</a:t>
            </a:r>
            <a:endParaRPr sz="1500">
              <a:latin typeface="Raleway Thin"/>
              <a:ea typeface="Raleway Thin"/>
              <a:cs typeface="Raleway Thin"/>
              <a:sym typeface="Raleway Thin"/>
            </a:endParaRPr>
          </a:p>
          <a:p>
            <a:pPr indent="0" lvl="0" marL="0" rtl="0" algn="l">
              <a:lnSpc>
                <a:spcPct val="150000"/>
              </a:lnSpc>
              <a:spcBef>
                <a:spcPts val="0"/>
              </a:spcBef>
              <a:spcAft>
                <a:spcPts val="0"/>
              </a:spcAft>
              <a:buNone/>
            </a:pPr>
            <a:r>
              <a:rPr lang="de" sz="1500">
                <a:latin typeface="Raleway Thin"/>
                <a:ea typeface="Raleway Thin"/>
                <a:cs typeface="Raleway Thin"/>
                <a:sym typeface="Raleway Thin"/>
              </a:rPr>
              <a:t>für die Woche.</a:t>
            </a:r>
            <a:endParaRPr sz="1500">
              <a:latin typeface="Raleway Thin"/>
              <a:ea typeface="Raleway Thin"/>
              <a:cs typeface="Raleway Thin"/>
              <a:sym typeface="Raleway Thin"/>
            </a:endParaRPr>
          </a:p>
        </p:txBody>
      </p:sp>
      <p:sp>
        <p:nvSpPr>
          <p:cNvPr id="129" name="Google Shape;129;p24"/>
          <p:cNvSpPr txBox="1"/>
          <p:nvPr/>
        </p:nvSpPr>
        <p:spPr>
          <a:xfrm>
            <a:off x="388100" y="181475"/>
            <a:ext cx="4576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de" sz="5000">
                <a:latin typeface="Raleway Thin"/>
                <a:ea typeface="Raleway Thin"/>
                <a:cs typeface="Raleway Thin"/>
                <a:sym typeface="Raleway Thin"/>
              </a:rPr>
              <a:t>Erfüllte Träume.</a:t>
            </a:r>
            <a:endParaRPr i="1" sz="5000">
              <a:latin typeface="Raleway Thin"/>
              <a:ea typeface="Raleway Thin"/>
              <a:cs typeface="Raleway Thin"/>
              <a:sym typeface="Raleway Thin"/>
            </a:endParaRPr>
          </a:p>
        </p:txBody>
      </p:sp>
      <p:sp>
        <p:nvSpPr>
          <p:cNvPr id="130" name="Google Shape;130;p24"/>
          <p:cNvSpPr txBox="1"/>
          <p:nvPr/>
        </p:nvSpPr>
        <p:spPr>
          <a:xfrm>
            <a:off x="262403" y="2572450"/>
            <a:ext cx="3870600" cy="2308800"/>
          </a:xfrm>
          <a:prstGeom prst="rect">
            <a:avLst/>
          </a:prstGeom>
          <a:noFill/>
          <a:ln>
            <a:noFill/>
          </a:ln>
        </p:spPr>
        <p:txBody>
          <a:bodyPr anchorCtr="0" anchor="t" bIns="91425" lIns="91425" spcFirstLastPara="1" rIns="91425" wrap="square" tIns="91425">
            <a:spAutoFit/>
          </a:bodyPr>
          <a:lstStyle/>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Träume erfüllen sich nicht irgendwann, sondern einige haben sich sicher schon erfüllt.</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Schau Deine (Handy)bilder durch und erstelle ein neues Fotoalbum mit allen Bildern, die erfüllte Träume zeigen.</a:t>
            </a:r>
            <a:endParaRPr sz="1200">
              <a:latin typeface="Raleway"/>
              <a:ea typeface="Raleway"/>
              <a:cs typeface="Raleway"/>
              <a:sym typeface="Raleway"/>
            </a:endParaRPr>
          </a:p>
          <a:p>
            <a:pPr indent="-304800" lvl="0" marL="457200" rtl="0" algn="l">
              <a:lnSpc>
                <a:spcPct val="150000"/>
              </a:lnSpc>
              <a:spcBef>
                <a:spcPts val="0"/>
              </a:spcBef>
              <a:spcAft>
                <a:spcPts val="0"/>
              </a:spcAft>
              <a:buSzPts val="1200"/>
              <a:buFont typeface="Raleway"/>
              <a:buChar char="●"/>
            </a:pPr>
            <a:r>
              <a:rPr lang="de" sz="1200">
                <a:latin typeface="Raleway"/>
                <a:ea typeface="Raleway"/>
                <a:cs typeface="Raleway"/>
                <a:sym typeface="Raleway"/>
              </a:rPr>
              <a:t>Wenn Du magst, kannst Du ein Bild davon in der gemeinsamen Gruppe teilen.</a:t>
            </a:r>
            <a:endParaRPr sz="12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7810" l="0" r="0" t="7810"/>
          <a:stretch/>
        </p:blipFill>
        <p:spPr>
          <a:xfrm>
            <a:off x="-28700" y="0"/>
            <a:ext cx="9172695" cy="6096000"/>
          </a:xfrm>
          <a:prstGeom prst="rect">
            <a:avLst/>
          </a:prstGeom>
          <a:noFill/>
          <a:ln>
            <a:noFill/>
          </a:ln>
        </p:spPr>
      </p:pic>
      <p:sp>
        <p:nvSpPr>
          <p:cNvPr id="136" name="Google Shape;136;p25"/>
          <p:cNvSpPr txBox="1"/>
          <p:nvPr/>
        </p:nvSpPr>
        <p:spPr>
          <a:xfrm>
            <a:off x="428600" y="3909600"/>
            <a:ext cx="457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Auf geht’s!</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 name="Shape 65"/>
        <p:cNvGrpSpPr/>
        <p:nvPr/>
      </p:nvGrpSpPr>
      <p:grpSpPr>
        <a:xfrm>
          <a:off x="0" y="0"/>
          <a:ext cx="0" cy="0"/>
          <a:chOff x="0" y="0"/>
          <a:chExt cx="0" cy="0"/>
        </a:xfrm>
      </p:grpSpPr>
      <p:sp>
        <p:nvSpPr>
          <p:cNvPr id="66" name="Google Shape;66;p15"/>
          <p:cNvSpPr txBox="1"/>
          <p:nvPr/>
        </p:nvSpPr>
        <p:spPr>
          <a:xfrm>
            <a:off x="291800" y="412000"/>
            <a:ext cx="177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Alike</a:t>
            </a:r>
            <a:endParaRPr sz="5000">
              <a:solidFill>
                <a:schemeClr val="lt1"/>
              </a:solidFill>
              <a:latin typeface="Raleway Thin"/>
              <a:ea typeface="Raleway Thin"/>
              <a:cs typeface="Raleway Thin"/>
              <a:sym typeface="Raleway Thin"/>
            </a:endParaRPr>
          </a:p>
        </p:txBody>
      </p:sp>
      <p:sp>
        <p:nvSpPr>
          <p:cNvPr id="67" name="Google Shape;67;p15"/>
          <p:cNvSpPr txBox="1"/>
          <p:nvPr/>
        </p:nvSpPr>
        <p:spPr>
          <a:xfrm>
            <a:off x="291800" y="1223450"/>
            <a:ext cx="177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Daniel Martínez Lara</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&amp; Rafa Cano Méndez</a:t>
            </a:r>
            <a:endParaRPr sz="1200">
              <a:solidFill>
                <a:schemeClr val="lt1"/>
              </a:solidFill>
              <a:latin typeface="Raleway"/>
              <a:ea typeface="Raleway"/>
              <a:cs typeface="Raleway"/>
              <a:sym typeface="Raleway"/>
            </a:endParaRPr>
          </a:p>
        </p:txBody>
      </p:sp>
      <p:pic>
        <p:nvPicPr>
          <p:cNvPr descr="&quot;Alike&quot; is an animated short film directed by Daniel Martínez Lara &amp; Rafa Cano Méndez&#10;www.alike.es&#10;&#10;SYNOPSIS:&#10;In a busy life,Copi is a father who tries to teach the right way to his son,Paste. But... what is the correct path?&#10;---&#10;En una vida ajetreada, Copi es un padre que intenta enseñar el camino correcto a su hijo Paste. Pero... ¿Qué es lo correcto?&#10;&#10;CREDITS:&#10;&#10;Directed by: Daniel Martínez Lara &amp; Rafa Cano Méndez&#10;Produced by: Daniel Martínez Lara &amp; Nicolás Matji&#10;Music by: Oscar Araujo&#10;Production Manager: Eva Márquez Matías&#10;Sound by: Aleix Vila&#10;&#10;Preproduction Team:&#10;Daniel Martínez Lara&#10;Rafa Cano Méndez&#10;Abel Tébar&#10;Albert Papaseit&#10;Esteban Errando&#10;Pedro Florido&#10;Miguel Ángel Bellot&#10;Jose Molina&#10;Claudio Espinar&#10;&#10;Production Team:&#10;Daniel Martínez Lara&#10;Rafa Cano Méndez&#10;Eva Márquez Matías&#10;Albert Papaseit&#10;Esteban Errando&#10;Abel Tébar&#10;Alan Carabantes&#10;Nacho Garranzo&#10;Álvaro Villegas&#10;Victor Remolina&#10;Luis Arizaga&#10;Pedro Florido&#10;&#10;Collaborators:&#10;Rude&#10;Carlos del Olmo&#10;Pau Martínez&#10;&#10;More information about &quot;Alike&quot; in www.alikeshort.com" id="68" name="Google Shape;68;p15" title="Alike short film">
            <a:hlinkClick r:id="rId3"/>
          </p:cNvPr>
          <p:cNvPicPr preferRelativeResize="0"/>
          <p:nvPr/>
        </p:nvPicPr>
        <p:blipFill>
          <a:blip r:embed="rId4">
            <a:alphaModFix/>
          </a:blip>
          <a:stretch>
            <a:fillRect/>
          </a:stretch>
        </p:blipFill>
        <p:spPr>
          <a:xfrm>
            <a:off x="1996850" y="0"/>
            <a:ext cx="7147150" cy="5360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2" name="Shape 72"/>
        <p:cNvGrpSpPr/>
        <p:nvPr/>
      </p:nvGrpSpPr>
      <p:grpSpPr>
        <a:xfrm>
          <a:off x="0" y="0"/>
          <a:ext cx="0" cy="0"/>
          <a:chOff x="0" y="0"/>
          <a:chExt cx="0" cy="0"/>
        </a:xfrm>
      </p:grpSpPr>
      <p:sp>
        <p:nvSpPr>
          <p:cNvPr id="73" name="Google Shape;73;p16"/>
          <p:cNvSpPr txBox="1"/>
          <p:nvPr/>
        </p:nvSpPr>
        <p:spPr>
          <a:xfrm>
            <a:off x="291800" y="412000"/>
            <a:ext cx="1776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Alike</a:t>
            </a:r>
            <a:endParaRPr sz="5000">
              <a:solidFill>
                <a:schemeClr val="lt1"/>
              </a:solidFill>
              <a:latin typeface="Raleway Thin"/>
              <a:ea typeface="Raleway Thin"/>
              <a:cs typeface="Raleway Thin"/>
              <a:sym typeface="Raleway Thin"/>
            </a:endParaRPr>
          </a:p>
        </p:txBody>
      </p:sp>
      <p:sp>
        <p:nvSpPr>
          <p:cNvPr id="74" name="Google Shape;74;p16"/>
          <p:cNvSpPr txBox="1"/>
          <p:nvPr/>
        </p:nvSpPr>
        <p:spPr>
          <a:xfrm>
            <a:off x="291800" y="1223450"/>
            <a:ext cx="1776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solidFill>
                  <a:schemeClr val="lt1"/>
                </a:solidFill>
                <a:latin typeface="Raleway"/>
                <a:ea typeface="Raleway"/>
                <a:cs typeface="Raleway"/>
                <a:sym typeface="Raleway"/>
              </a:rPr>
              <a:t>Kurzfilm von</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Daniel Martínez Lara</a:t>
            </a:r>
            <a:endParaRPr sz="1200">
              <a:solidFill>
                <a:schemeClr val="lt1"/>
              </a:solidFill>
              <a:latin typeface="Raleway"/>
              <a:ea typeface="Raleway"/>
              <a:cs typeface="Raleway"/>
              <a:sym typeface="Raleway"/>
            </a:endParaRPr>
          </a:p>
          <a:p>
            <a:pPr indent="0" lvl="0" marL="0" rtl="0" algn="l">
              <a:spcBef>
                <a:spcPts val="0"/>
              </a:spcBef>
              <a:spcAft>
                <a:spcPts val="0"/>
              </a:spcAft>
              <a:buNone/>
            </a:pPr>
            <a:r>
              <a:rPr lang="de" sz="1200">
                <a:solidFill>
                  <a:schemeClr val="lt1"/>
                </a:solidFill>
                <a:latin typeface="Raleway"/>
                <a:ea typeface="Raleway"/>
                <a:cs typeface="Raleway"/>
                <a:sym typeface="Raleway"/>
              </a:rPr>
              <a:t>&amp; Rafa Cano Méndez</a:t>
            </a:r>
            <a:endParaRPr sz="1200">
              <a:solidFill>
                <a:schemeClr val="lt1"/>
              </a:solidFill>
              <a:latin typeface="Raleway"/>
              <a:ea typeface="Raleway"/>
              <a:cs typeface="Raleway"/>
              <a:sym typeface="Raleway"/>
            </a:endParaRPr>
          </a:p>
        </p:txBody>
      </p:sp>
      <p:sp>
        <p:nvSpPr>
          <p:cNvPr id="75" name="Google Shape;75;p16"/>
          <p:cNvSpPr txBox="1"/>
          <p:nvPr/>
        </p:nvSpPr>
        <p:spPr>
          <a:xfrm>
            <a:off x="3641000" y="412000"/>
            <a:ext cx="42891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Was hast Du gesehen?</a:t>
            </a:r>
            <a:endParaRPr sz="5000">
              <a:solidFill>
                <a:schemeClr val="lt1"/>
              </a:solidFill>
              <a:latin typeface="Raleway Thin"/>
              <a:ea typeface="Raleway Thin"/>
              <a:cs typeface="Raleway Thin"/>
              <a:sym typeface="Raleway Thin"/>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b="-7810" l="0" r="0" t="7810"/>
          <a:stretch/>
        </p:blipFill>
        <p:spPr>
          <a:xfrm>
            <a:off x="-28700" y="0"/>
            <a:ext cx="9172695" cy="6096000"/>
          </a:xfrm>
          <a:prstGeom prst="rect">
            <a:avLst/>
          </a:prstGeom>
          <a:noFill/>
          <a:ln>
            <a:noFill/>
          </a:ln>
        </p:spPr>
      </p:pic>
      <p:sp>
        <p:nvSpPr>
          <p:cNvPr id="81" name="Google Shape;81;p17"/>
          <p:cNvSpPr txBox="1"/>
          <p:nvPr/>
        </p:nvSpPr>
        <p:spPr>
          <a:xfrm>
            <a:off x="528150" y="1428175"/>
            <a:ext cx="45768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Und wie</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siehst Du</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die Welt?</a:t>
            </a:r>
            <a:endParaRPr sz="5000">
              <a:solidFill>
                <a:schemeClr val="lt1"/>
              </a:solidFill>
              <a:latin typeface="Raleway Thin"/>
              <a:ea typeface="Raleway Thin"/>
              <a:cs typeface="Raleway Thin"/>
              <a:sym typeface="Raleway Thin"/>
            </a:endParaRPr>
          </a:p>
        </p:txBody>
      </p:sp>
      <p:sp>
        <p:nvSpPr>
          <p:cNvPr id="82" name="Google Shape;82;p17"/>
          <p:cNvSpPr txBox="1"/>
          <p:nvPr/>
        </p:nvSpPr>
        <p:spPr>
          <a:xfrm>
            <a:off x="528155" y="3892475"/>
            <a:ext cx="4576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2500">
                <a:solidFill>
                  <a:schemeClr val="lt1"/>
                </a:solidFill>
                <a:latin typeface="Raleway"/>
                <a:ea typeface="Raleway"/>
                <a:cs typeface="Raleway"/>
                <a:sym typeface="Raleway"/>
              </a:rPr>
              <a:t>Eine etwas andere Vorstellungsrunde.</a:t>
            </a:r>
            <a:endParaRPr sz="2500">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0" l="0" r="16673" t="0"/>
          <a:stretch/>
        </p:blipFill>
        <p:spPr>
          <a:xfrm>
            <a:off x="2715125" y="0"/>
            <a:ext cx="6428880" cy="5143500"/>
          </a:xfrm>
          <a:prstGeom prst="rect">
            <a:avLst/>
          </a:prstGeom>
          <a:noFill/>
          <a:ln>
            <a:noFill/>
          </a:ln>
        </p:spPr>
      </p:pic>
      <p:sp>
        <p:nvSpPr>
          <p:cNvPr id="88" name="Google Shape;88;p18"/>
          <p:cNvSpPr txBox="1"/>
          <p:nvPr/>
        </p:nvSpPr>
        <p:spPr>
          <a:xfrm>
            <a:off x="291800" y="412000"/>
            <a:ext cx="4280100" cy="9543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Du brauchst:</a:t>
            </a:r>
            <a:endParaRPr sz="5000">
              <a:solidFill>
                <a:schemeClr val="lt1"/>
              </a:solidFill>
              <a:latin typeface="Raleway Thin"/>
              <a:ea typeface="Raleway Thin"/>
              <a:cs typeface="Raleway Thin"/>
              <a:sym typeface="Raleway Thin"/>
            </a:endParaRPr>
          </a:p>
        </p:txBody>
      </p:sp>
      <p:sp>
        <p:nvSpPr>
          <p:cNvPr id="89" name="Google Shape;89;p18"/>
          <p:cNvSpPr txBox="1"/>
          <p:nvPr/>
        </p:nvSpPr>
        <p:spPr>
          <a:xfrm>
            <a:off x="291800" y="1223450"/>
            <a:ext cx="4332600" cy="7389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Dein Handy mit einem Musikstreaming Account</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Kopfhörer</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Zeit für Dich</a:t>
            </a:r>
            <a:endParaRPr sz="1200">
              <a:solidFill>
                <a:schemeClr val="lt1"/>
              </a:solidFill>
              <a:latin typeface="Raleway"/>
              <a:ea typeface="Raleway"/>
              <a:cs typeface="Raleway"/>
              <a:sym typeface="Raleway"/>
            </a:endParaRPr>
          </a:p>
        </p:txBody>
      </p:sp>
      <p:sp>
        <p:nvSpPr>
          <p:cNvPr id="90" name="Google Shape;90;p18"/>
          <p:cNvSpPr txBox="1"/>
          <p:nvPr/>
        </p:nvSpPr>
        <p:spPr>
          <a:xfrm>
            <a:off x="291800" y="1962350"/>
            <a:ext cx="4280100" cy="9543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So geht es:</a:t>
            </a:r>
            <a:endParaRPr sz="5000">
              <a:solidFill>
                <a:schemeClr val="lt1"/>
              </a:solidFill>
              <a:latin typeface="Raleway Thin"/>
              <a:ea typeface="Raleway Thin"/>
              <a:cs typeface="Raleway Thin"/>
              <a:sym typeface="Raleway Thin"/>
            </a:endParaRPr>
          </a:p>
        </p:txBody>
      </p:sp>
      <p:sp>
        <p:nvSpPr>
          <p:cNvPr id="91" name="Google Shape;91;p18"/>
          <p:cNvSpPr txBox="1"/>
          <p:nvPr/>
        </p:nvSpPr>
        <p:spPr>
          <a:xfrm>
            <a:off x="291800" y="2773800"/>
            <a:ext cx="4332600" cy="2216400"/>
          </a:xfrm>
          <a:prstGeom prst="rect">
            <a:avLst/>
          </a:prstGeom>
          <a:noFill/>
          <a:ln>
            <a:noFill/>
          </a:ln>
          <a:effectLst>
            <a:outerShdw blurRad="1428750" rotWithShape="0" algn="bl">
              <a:srgbClr val="000000"/>
            </a:outerShdw>
          </a:effectLst>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Scroll durch Deine zuletzt gehörten Songs.</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b="1" lang="de" sz="1200">
                <a:solidFill>
                  <a:schemeClr val="lt1"/>
                </a:solidFill>
                <a:latin typeface="Raleway"/>
                <a:ea typeface="Raleway"/>
                <a:cs typeface="Raleway"/>
                <a:sym typeface="Raleway"/>
              </a:rPr>
              <a:t>Welcher Song beschreibt Dich und die Art und Weise wie Du die Welt siehst </a:t>
            </a:r>
            <a:r>
              <a:rPr lang="de" sz="1200">
                <a:solidFill>
                  <a:schemeClr val="lt1"/>
                </a:solidFill>
                <a:latin typeface="Raleway"/>
                <a:ea typeface="Raleway"/>
                <a:cs typeface="Raleway"/>
                <a:sym typeface="Raleway"/>
              </a:rPr>
              <a:t>(gerade oder auch allgemein) </a:t>
            </a:r>
            <a:r>
              <a:rPr b="1" lang="de" sz="1200">
                <a:solidFill>
                  <a:schemeClr val="lt1"/>
                </a:solidFill>
                <a:latin typeface="Raleway"/>
                <a:ea typeface="Raleway"/>
                <a:cs typeface="Raleway"/>
                <a:sym typeface="Raleway"/>
              </a:rPr>
              <a:t>am besten?</a:t>
            </a:r>
            <a:endParaRPr b="1"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Wenn Du einen gefunden hast, schau Dir den Songtext an. Passt er immer noch?</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Dann schick ihn der Leitung.</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Nimm Dir ruhig viel Zeit einen Song zu finden und gib Dich nicht mit dem Erstbesten zufrieden.</a:t>
            </a:r>
            <a:endParaRPr sz="1200">
              <a:solidFill>
                <a:schemeClr val="lt1"/>
              </a:solidFill>
              <a:latin typeface="Raleway"/>
              <a:ea typeface="Raleway"/>
              <a:cs typeface="Raleway"/>
              <a:sym typeface="Raleway"/>
            </a:endParaRPr>
          </a:p>
          <a:p>
            <a:pPr indent="-304800" lvl="0" marL="457200" rtl="0" algn="l">
              <a:spcBef>
                <a:spcPts val="0"/>
              </a:spcBef>
              <a:spcAft>
                <a:spcPts val="0"/>
              </a:spcAft>
              <a:buClr>
                <a:schemeClr val="lt1"/>
              </a:buClr>
              <a:buSzPts val="1200"/>
              <a:buFont typeface="Raleway"/>
              <a:buChar char="●"/>
            </a:pPr>
            <a:r>
              <a:rPr lang="de" sz="1200">
                <a:solidFill>
                  <a:schemeClr val="lt1"/>
                </a:solidFill>
                <a:latin typeface="Raleway"/>
                <a:ea typeface="Raleway"/>
                <a:cs typeface="Raleway"/>
                <a:sym typeface="Raleway"/>
              </a:rPr>
              <a:t>Überleg Dir einen Satz: wieso gerade dieser Song.</a:t>
            </a:r>
            <a:endParaRPr sz="1200">
              <a:solidFill>
                <a:schemeClr val="lt1"/>
              </a:solidFill>
              <a:latin typeface="Raleway"/>
              <a:ea typeface="Raleway"/>
              <a:cs typeface="Raleway"/>
              <a:sym typeface="Raleway"/>
            </a:endParaRPr>
          </a:p>
          <a:p>
            <a:pPr indent="0" lvl="0" marL="0" rtl="0" algn="l">
              <a:spcBef>
                <a:spcPts val="0"/>
              </a:spcBef>
              <a:spcAft>
                <a:spcPts val="0"/>
              </a:spcAft>
              <a:buNone/>
            </a:pPr>
            <a:r>
              <a:t/>
            </a:r>
            <a:endParaRPr sz="1200">
              <a:solidFill>
                <a:schemeClr val="lt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1000"/>
                                        <p:tgtEl>
                                          <p:spTgt spid="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1000"/>
                                        <p:tgtEl>
                                          <p:spTgt spid="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1000"/>
                                        <p:tgtEl>
                                          <p:spTgt spid="9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0" y="-634425"/>
            <a:ext cx="9319653" cy="6213102"/>
          </a:xfrm>
          <a:prstGeom prst="rect">
            <a:avLst/>
          </a:prstGeom>
          <a:noFill/>
          <a:ln>
            <a:noFill/>
          </a:ln>
        </p:spPr>
      </p:pic>
      <p:sp>
        <p:nvSpPr>
          <p:cNvPr id="97" name="Google Shape;97;p19"/>
          <p:cNvSpPr txBox="1"/>
          <p:nvPr/>
        </p:nvSpPr>
        <p:spPr>
          <a:xfrm>
            <a:off x="528150" y="2261825"/>
            <a:ext cx="4576800" cy="2493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Eure</a:t>
            </a:r>
            <a:endParaRPr sz="5000">
              <a:solidFill>
                <a:schemeClr val="lt1"/>
              </a:solidFill>
              <a:latin typeface="Raleway Thin"/>
              <a:ea typeface="Raleway Thin"/>
              <a:cs typeface="Raleway Thin"/>
              <a:sym typeface="Raleway Thin"/>
            </a:endParaRPr>
          </a:p>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Heavy Rotation.</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7810" l="0" r="0" t="7810"/>
          <a:stretch/>
        </p:blipFill>
        <p:spPr>
          <a:xfrm>
            <a:off x="-28700" y="0"/>
            <a:ext cx="9172695" cy="6096000"/>
          </a:xfrm>
          <a:prstGeom prst="rect">
            <a:avLst/>
          </a:prstGeom>
          <a:noFill/>
          <a:ln>
            <a:noFill/>
          </a:ln>
        </p:spPr>
      </p:pic>
      <p:sp>
        <p:nvSpPr>
          <p:cNvPr id="103" name="Google Shape;103;p20"/>
          <p:cNvSpPr txBox="1"/>
          <p:nvPr/>
        </p:nvSpPr>
        <p:spPr>
          <a:xfrm>
            <a:off x="528150" y="1428175"/>
            <a:ext cx="45768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5000">
                <a:solidFill>
                  <a:schemeClr val="lt1"/>
                </a:solidFill>
                <a:latin typeface="Raleway Thin"/>
                <a:ea typeface="Raleway Thin"/>
                <a:cs typeface="Raleway Thin"/>
                <a:sym typeface="Raleway Thin"/>
              </a:rPr>
              <a:t>Wo sind Deine Träume bei der Firmung?</a:t>
            </a:r>
            <a:endParaRPr sz="5000">
              <a:solidFill>
                <a:schemeClr val="lt1"/>
              </a:solidFill>
              <a:latin typeface="Raleway Thin"/>
              <a:ea typeface="Raleway Thin"/>
              <a:cs typeface="Raleway Thin"/>
              <a:sym typeface="Raleway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rotWithShape="1">
          <a:blip r:embed="rId3">
            <a:alphaModFix amt="50000"/>
          </a:blip>
          <a:srcRect b="7820" l="0" r="0" t="7812"/>
          <a:stretch/>
        </p:blipFill>
        <p:spPr>
          <a:xfrm>
            <a:off x="0" y="0"/>
            <a:ext cx="9144007" cy="5143494"/>
          </a:xfrm>
          <a:prstGeom prst="rect">
            <a:avLst/>
          </a:prstGeom>
          <a:noFill/>
          <a:ln>
            <a:noFill/>
          </a:ln>
        </p:spPr>
      </p:pic>
      <p:sp>
        <p:nvSpPr>
          <p:cNvPr id="109" name="Google Shape;109;p21"/>
          <p:cNvSpPr txBox="1"/>
          <p:nvPr>
            <p:ph type="ctrTitle"/>
          </p:nvPr>
        </p:nvSpPr>
        <p:spPr>
          <a:xfrm>
            <a:off x="1837575" y="1251525"/>
            <a:ext cx="5445900" cy="26406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de"/>
              <a:t>Eine</a:t>
            </a:r>
            <a:endParaRPr/>
          </a:p>
          <a:p>
            <a:pPr indent="0" lvl="0" marL="0" rtl="0" algn="ctr">
              <a:spcBef>
                <a:spcPts val="0"/>
              </a:spcBef>
              <a:spcAft>
                <a:spcPts val="0"/>
              </a:spcAft>
              <a:buNone/>
            </a:pPr>
            <a:r>
              <a:rPr lang="de"/>
              <a:t>kleine</a:t>
            </a:r>
            <a:br>
              <a:rPr lang="de"/>
            </a:br>
            <a:r>
              <a:rPr lang="de"/>
              <a:t>Stille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28525" l="0" r="15282" t="0"/>
          <a:stretch/>
        </p:blipFill>
        <p:spPr>
          <a:xfrm>
            <a:off x="0" y="0"/>
            <a:ext cx="9144007" cy="5143504"/>
          </a:xfrm>
          <a:prstGeom prst="rect">
            <a:avLst/>
          </a:prstGeom>
          <a:noFill/>
          <a:ln>
            <a:noFill/>
          </a:ln>
        </p:spPr>
      </p:pic>
      <p:sp>
        <p:nvSpPr>
          <p:cNvPr id="115" name="Google Shape;115;p22"/>
          <p:cNvSpPr txBox="1"/>
          <p:nvPr/>
        </p:nvSpPr>
        <p:spPr>
          <a:xfrm>
            <a:off x="509375" y="437575"/>
            <a:ext cx="4928100" cy="387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2000">
                <a:solidFill>
                  <a:srgbClr val="FFFFFF"/>
                </a:solidFill>
                <a:latin typeface="Raleway"/>
                <a:ea typeface="Raleway"/>
                <a:cs typeface="Raleway"/>
                <a:sym typeface="Raleway"/>
              </a:rPr>
              <a:t>Gott,</a:t>
            </a:r>
            <a:endParaRPr sz="18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wie viel weißt Du eigentlich</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und wie weit reicht Dein Wissen?</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Deine Entscheidungen</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verstehe ich oft nicht.</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Deine Wege</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sehe ich manchmal nicht.</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Doch wer schafft</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de" sz="2000">
                <a:solidFill>
                  <a:srgbClr val="FFFFFF"/>
                </a:solidFill>
                <a:latin typeface="Raleway"/>
                <a:ea typeface="Raleway"/>
                <a:cs typeface="Raleway"/>
                <a:sym typeface="Raleway"/>
              </a:rPr>
              <a:t>das schon?</a:t>
            </a:r>
            <a:endParaRPr sz="2000">
              <a:solidFill>
                <a:srgbClr val="FFFFFF"/>
              </a:solidFill>
              <a:latin typeface="Raleway"/>
              <a:ea typeface="Raleway"/>
              <a:cs typeface="Raleway"/>
              <a:sym typeface="Raleway"/>
            </a:endParaRPr>
          </a:p>
        </p:txBody>
      </p:sp>
      <p:sp>
        <p:nvSpPr>
          <p:cNvPr id="116" name="Google Shape;116;p22"/>
          <p:cNvSpPr txBox="1"/>
          <p:nvPr/>
        </p:nvSpPr>
        <p:spPr>
          <a:xfrm>
            <a:off x="509375" y="4316575"/>
            <a:ext cx="4230600" cy="292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de" sz="700">
                <a:solidFill>
                  <a:srgbClr val="FFFFFF"/>
                </a:solidFill>
                <a:latin typeface="Raleway"/>
                <a:ea typeface="Raleway"/>
                <a:cs typeface="Raleway"/>
                <a:sym typeface="Raleway"/>
              </a:rPr>
              <a:t>frei nach Röm 11,33ff</a:t>
            </a:r>
            <a:endParaRPr sz="700">
              <a:solidFill>
                <a:srgbClr val="FFFFFF"/>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Effect filter="fade" transition="in">
                                      <p:cBhvr>
                                        <p:cTn dur="1000"/>
                                        <p:tgtEl>
                                          <p:spTgt spid="11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Effect filter="fade" transition="in">
                                      <p:cBhvr>
                                        <p:cTn dur="1000"/>
                                        <p:tgtEl>
                                          <p:spTgt spid="11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0" st="10"/>
                                            </p:txEl>
                                          </p:spTgt>
                                        </p:tgtEl>
                                        <p:attrNameLst>
                                          <p:attrName>style.visibility</p:attrName>
                                        </p:attrNameLst>
                                      </p:cBhvr>
                                      <p:to>
                                        <p:strVal val="visible"/>
                                      </p:to>
                                    </p:set>
                                    <p:animEffect filter="fade" transition="in">
                                      <p:cBhvr>
                                        <p:cTn dur="1000"/>
                                        <p:tgtEl>
                                          <p:spTgt spid="11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1" st="11"/>
                                            </p:txEl>
                                          </p:spTgt>
                                        </p:tgtEl>
                                        <p:attrNameLst>
                                          <p:attrName>style.visibility</p:attrName>
                                        </p:attrNameLst>
                                      </p:cBhvr>
                                      <p:to>
                                        <p:strVal val="visible"/>
                                      </p:to>
                                    </p:set>
                                    <p:animEffect filter="fade" transition="in">
                                      <p:cBhvr>
                                        <p:cTn dur="1000"/>
                                        <p:tgtEl>
                                          <p:spTgt spid="11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