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06CA43E-730C-4900-A97C-7C40BCC69A3A}">
  <a:tblStyle styleId="{006CA43E-730C-4900-A97C-7C40BCC69A3A}"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4" Type="http://schemas.openxmlformats.org/officeDocument/2006/relationships/slide" Target="slides/slide8.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b9d66f1b3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b9d66f1b3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b9d66f1b35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b9d66f1b35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b9d66f1b35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b9d66f1b35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b9d66f1b35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b9d66f1b35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b9d66f1b35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b9d66f1b35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b9d66f1b35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b9d66f1b35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b9d66f1b35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b9d66f1b35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de"/>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hyperlink" Target="https://store.ruach.jetzt/firmung" TargetMode="External"/><Relationship Id="rId5" Type="http://schemas.openxmlformats.org/officeDocument/2006/relationships/hyperlink" Target="https://docs.google.com/document/d/1e9w9oqIMvHK6HZrwVHixC2slnPMXh4Yg0TpS9YNe1LA/edit?usp=shari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tore.ruach.jetzt/firmung" TargetMode="External"/><Relationship Id="rId4" Type="http://schemas.openxmlformats.org/officeDocument/2006/relationships/hyperlink" Target="https://store.ruach.jetzt/elements" TargetMode="External"/><Relationship Id="rId5" Type="http://schemas.openxmlformats.org/officeDocument/2006/relationships/hyperlink" Target="https://sinnsucher.plus/firmung" TargetMode="External"/><Relationship Id="rId6" Type="http://schemas.openxmlformats.org/officeDocument/2006/relationships/image" Target="../media/image6.png"/><Relationship Id="rId7"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 Id="rId3" Type="http://schemas.openxmlformats.org/officeDocument/2006/relationships/hyperlink" Target="https://ref.ruach.jetzt/elements/i1" TargetMode="Externa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hyperlink" Target="https://ref.ruach.jetzt/elements/i2" TargetMode="External"/><Relationship Id="rId4" Type="http://schemas.openxmlformats.org/officeDocument/2006/relationships/hyperlink" Target="https://ref.ruach.jetzt/elements/i2" TargetMode="External"/><Relationship Id="rId5"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 Id="rId3" Type="http://schemas.openxmlformats.org/officeDocument/2006/relationships/hyperlink" Target="https://ref.ruach.jetzt/elements/i8" TargetMode="Externa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ref.ruach.jetzt/elements/i10" TargetMode="External"/><Relationship Id="rId4" Type="http://schemas.openxmlformats.org/officeDocument/2006/relationships/hyperlink" Target="https://ref.ruach.jetzt/elements/i10" TargetMode="External"/><Relationship Id="rId5"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ref.ruach.jetzt/elements/i4" TargetMode="External"/><Relationship Id="rId4" Type="http://schemas.openxmlformats.org/officeDocument/2006/relationships/hyperlink" Target="https://store.ruach.jetzt/produkt/stadtpause-kartenset/" TargetMode="External"/><Relationship Id="rId5"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
        <p:nvSpPr>
          <p:cNvPr id="55" name="Google Shape;55;p13"/>
          <p:cNvSpPr txBox="1"/>
          <p:nvPr/>
        </p:nvSpPr>
        <p:spPr>
          <a:xfrm>
            <a:off x="1380025" y="4603796"/>
            <a:ext cx="30861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de" sz="600">
                <a:solidFill>
                  <a:srgbClr val="FFFFFF"/>
                </a:solidFill>
                <a:latin typeface="Lato"/>
                <a:ea typeface="Lato"/>
                <a:cs typeface="Lato"/>
                <a:sym typeface="Lato"/>
              </a:rPr>
              <a:t>Entwickelt von Tobias Sauer / ruach.jetzt</a:t>
            </a:r>
            <a:endParaRPr sz="600">
              <a:solidFill>
                <a:srgbClr val="FFFFFF"/>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de" sz="600">
                <a:solidFill>
                  <a:srgbClr val="FFFFFF"/>
                </a:solidFill>
                <a:latin typeface="Lato"/>
                <a:ea typeface="Lato"/>
                <a:cs typeface="Lato"/>
                <a:sym typeface="Lato"/>
              </a:rPr>
              <a:t>Alle Rechte vorbehalten. Nutzung nur im Rahmen der Firmvorbereitung.</a:t>
            </a:r>
            <a:endParaRPr sz="600">
              <a:solidFill>
                <a:srgbClr val="FFFFFF"/>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de" sz="600">
                <a:solidFill>
                  <a:srgbClr val="FFFFFF"/>
                </a:solidFill>
                <a:latin typeface="Lato"/>
                <a:ea typeface="Lato"/>
                <a:cs typeface="Lato"/>
                <a:sym typeface="Lato"/>
              </a:rPr>
              <a:t>Mehr Informationen unter: </a:t>
            </a:r>
            <a:r>
              <a:rPr lang="de" sz="600" u="sng">
                <a:solidFill>
                  <a:schemeClr val="hlink"/>
                </a:solidFill>
                <a:latin typeface="Lato"/>
                <a:ea typeface="Lato"/>
                <a:cs typeface="Lato"/>
                <a:sym typeface="Lato"/>
                <a:hlinkClick r:id="rId4"/>
              </a:rPr>
              <a:t>https://store.ruach.jetzt/firmung</a:t>
            </a:r>
            <a:r>
              <a:rPr lang="de" sz="600">
                <a:solidFill>
                  <a:srgbClr val="FFFFFF"/>
                </a:solidFill>
                <a:latin typeface="Lato"/>
                <a:ea typeface="Lato"/>
                <a:cs typeface="Lato"/>
                <a:sym typeface="Lato"/>
              </a:rPr>
              <a:t> </a:t>
            </a:r>
            <a:endParaRPr sz="600">
              <a:solidFill>
                <a:srgbClr val="FFFFFF"/>
              </a:solidFill>
              <a:latin typeface="Lato"/>
              <a:ea typeface="Lato"/>
              <a:cs typeface="Lato"/>
              <a:sym typeface="Lato"/>
            </a:endParaRPr>
          </a:p>
          <a:p>
            <a:pPr indent="0" lvl="0" marL="0" rtl="0" algn="l">
              <a:spcBef>
                <a:spcPts val="0"/>
              </a:spcBef>
              <a:spcAft>
                <a:spcPts val="0"/>
              </a:spcAft>
              <a:buNone/>
            </a:pPr>
            <a:r>
              <a:t/>
            </a:r>
            <a:endParaRPr sz="600">
              <a:solidFill>
                <a:srgbClr val="FFFFFF"/>
              </a:solidFill>
              <a:latin typeface="Lato"/>
              <a:ea typeface="Lato"/>
              <a:cs typeface="Lato"/>
              <a:sym typeface="Lato"/>
            </a:endParaRPr>
          </a:p>
        </p:txBody>
      </p:sp>
      <p:sp>
        <p:nvSpPr>
          <p:cNvPr id="56" name="Google Shape;56;p13"/>
          <p:cNvSpPr txBox="1"/>
          <p:nvPr/>
        </p:nvSpPr>
        <p:spPr>
          <a:xfrm>
            <a:off x="5750499" y="4880996"/>
            <a:ext cx="3086100" cy="2769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lang="de" sz="600">
                <a:solidFill>
                  <a:srgbClr val="FFFFFF"/>
                </a:solidFill>
                <a:latin typeface="Lato"/>
                <a:ea typeface="Lato"/>
                <a:cs typeface="Lato"/>
                <a:sym typeface="Lato"/>
              </a:rPr>
              <a:t>v 1.1 - 2020 - </a:t>
            </a:r>
            <a:r>
              <a:rPr lang="de" sz="600" u="sng">
                <a:solidFill>
                  <a:schemeClr val="hlink"/>
                </a:solidFill>
                <a:latin typeface="Lato"/>
                <a:ea typeface="Lato"/>
                <a:cs typeface="Lato"/>
                <a:sym typeface="Lato"/>
                <a:hlinkClick r:id="rId5"/>
              </a:rPr>
              <a:t>Änderungen anzeigen</a:t>
            </a:r>
            <a:endParaRPr sz="600">
              <a:solidFill>
                <a:srgbClr val="FFFFFF"/>
              </a:solidFill>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nvSpPr>
        <p:spPr>
          <a:xfrm>
            <a:off x="379500" y="230350"/>
            <a:ext cx="2284800" cy="954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de" sz="2500">
                <a:latin typeface="Raleway"/>
                <a:ea typeface="Raleway"/>
                <a:cs typeface="Raleway"/>
                <a:sym typeface="Raleway"/>
              </a:rPr>
              <a:t>Worum geht es hier?</a:t>
            </a:r>
            <a:endParaRPr sz="2500">
              <a:latin typeface="Raleway"/>
              <a:ea typeface="Raleway"/>
              <a:cs typeface="Raleway"/>
              <a:sym typeface="Raleway"/>
            </a:endParaRPr>
          </a:p>
        </p:txBody>
      </p:sp>
      <p:sp>
        <p:nvSpPr>
          <p:cNvPr id="62" name="Google Shape;62;p14"/>
          <p:cNvSpPr txBox="1"/>
          <p:nvPr/>
        </p:nvSpPr>
        <p:spPr>
          <a:xfrm>
            <a:off x="379500" y="1184650"/>
            <a:ext cx="3000000" cy="1108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de" sz="1000">
                <a:latin typeface="Lato"/>
                <a:ea typeface="Lato"/>
                <a:cs typeface="Lato"/>
                <a:sym typeface="Lato"/>
              </a:rPr>
              <a:t>Ein Firmkurs in 5 Modulen mit fünf Fragen, die Dir helfen sich mit Dir, Deiner Berufung und der Kirche auseinanderzusetzen, um einen klareren Blick auf Dein Leben und Deine Beziehung zu Gott zu bekommen. Das ist die Basis für all Deine Entscheidungen. Auch in Bezug auf die Firmung.</a:t>
            </a:r>
            <a:endParaRPr i="1" sz="1000">
              <a:latin typeface="Lato"/>
              <a:ea typeface="Lato"/>
              <a:cs typeface="Lato"/>
              <a:sym typeface="Lato"/>
            </a:endParaRPr>
          </a:p>
        </p:txBody>
      </p:sp>
      <p:sp>
        <p:nvSpPr>
          <p:cNvPr id="63" name="Google Shape;63;p14"/>
          <p:cNvSpPr txBox="1"/>
          <p:nvPr/>
        </p:nvSpPr>
        <p:spPr>
          <a:xfrm>
            <a:off x="379500" y="2292850"/>
            <a:ext cx="3730500" cy="1385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i="1" lang="de" sz="1300">
                <a:latin typeface="Lato"/>
                <a:ea typeface="Lato"/>
                <a:cs typeface="Lato"/>
                <a:sym typeface="Lato"/>
              </a:rPr>
              <a:t>Modul 1	Wovon träumst Du?</a:t>
            </a:r>
            <a:endParaRPr i="1" sz="1300">
              <a:latin typeface="Lato"/>
              <a:ea typeface="Lato"/>
              <a:cs typeface="Lato"/>
              <a:sym typeface="Lato"/>
            </a:endParaRPr>
          </a:p>
          <a:p>
            <a:pPr indent="0" lvl="0" marL="0" rtl="0" algn="l">
              <a:spcBef>
                <a:spcPts val="0"/>
              </a:spcBef>
              <a:spcAft>
                <a:spcPts val="0"/>
              </a:spcAft>
              <a:buClr>
                <a:schemeClr val="dk1"/>
              </a:buClr>
              <a:buSzPts val="1100"/>
              <a:buFont typeface="Arial"/>
              <a:buNone/>
            </a:pPr>
            <a:r>
              <a:rPr i="1" lang="de" sz="1300">
                <a:latin typeface="Lato"/>
                <a:ea typeface="Lato"/>
                <a:cs typeface="Lato"/>
                <a:sym typeface="Lato"/>
              </a:rPr>
              <a:t>Modul 2	Was macht Dich stark?</a:t>
            </a:r>
            <a:endParaRPr i="1" sz="1300">
              <a:latin typeface="Lato"/>
              <a:ea typeface="Lato"/>
              <a:cs typeface="Lato"/>
              <a:sym typeface="Lato"/>
            </a:endParaRPr>
          </a:p>
          <a:p>
            <a:pPr indent="0" lvl="0" marL="0" rtl="0" algn="l">
              <a:spcBef>
                <a:spcPts val="0"/>
              </a:spcBef>
              <a:spcAft>
                <a:spcPts val="0"/>
              </a:spcAft>
              <a:buClr>
                <a:schemeClr val="dk1"/>
              </a:buClr>
              <a:buSzPts val="1100"/>
              <a:buFont typeface="Arial"/>
              <a:buNone/>
            </a:pPr>
            <a:r>
              <a:rPr i="1" lang="de" sz="1300">
                <a:latin typeface="Lato"/>
                <a:ea typeface="Lato"/>
                <a:cs typeface="Lato"/>
                <a:sym typeface="Lato"/>
              </a:rPr>
              <a:t>Modul 3	Worauf hörst Du?</a:t>
            </a:r>
            <a:endParaRPr i="1" sz="1300">
              <a:latin typeface="Lato"/>
              <a:ea typeface="Lato"/>
              <a:cs typeface="Lato"/>
              <a:sym typeface="Lato"/>
            </a:endParaRPr>
          </a:p>
          <a:p>
            <a:pPr indent="0" lvl="0" marL="0" rtl="0" algn="l">
              <a:spcBef>
                <a:spcPts val="0"/>
              </a:spcBef>
              <a:spcAft>
                <a:spcPts val="0"/>
              </a:spcAft>
              <a:buClr>
                <a:schemeClr val="dk1"/>
              </a:buClr>
              <a:buSzPts val="1100"/>
              <a:buFont typeface="Arial"/>
              <a:buNone/>
            </a:pPr>
            <a:r>
              <a:rPr i="1" lang="de" sz="1300">
                <a:latin typeface="Lato"/>
                <a:ea typeface="Lato"/>
                <a:cs typeface="Lato"/>
                <a:sym typeface="Lato"/>
              </a:rPr>
              <a:t>Modul 4	Woher geliebt?</a:t>
            </a:r>
            <a:endParaRPr i="1" sz="1300">
              <a:latin typeface="Lato"/>
              <a:ea typeface="Lato"/>
              <a:cs typeface="Lato"/>
              <a:sym typeface="Lato"/>
            </a:endParaRPr>
          </a:p>
          <a:p>
            <a:pPr indent="0" lvl="0" marL="0" rtl="0" algn="l">
              <a:spcBef>
                <a:spcPts val="0"/>
              </a:spcBef>
              <a:spcAft>
                <a:spcPts val="0"/>
              </a:spcAft>
              <a:buClr>
                <a:schemeClr val="dk1"/>
              </a:buClr>
              <a:buSzPts val="1100"/>
              <a:buFont typeface="Arial"/>
              <a:buNone/>
            </a:pPr>
            <a:r>
              <a:rPr i="1" lang="de" sz="1300">
                <a:latin typeface="Lato"/>
                <a:ea typeface="Lato"/>
                <a:cs typeface="Lato"/>
                <a:sym typeface="Lato"/>
              </a:rPr>
              <a:t>Modul 5	Wohin gehts?</a:t>
            </a:r>
            <a:endParaRPr i="1" sz="1300">
              <a:latin typeface="Lato"/>
              <a:ea typeface="Lato"/>
              <a:cs typeface="Lato"/>
              <a:sym typeface="Lato"/>
            </a:endParaRPr>
          </a:p>
          <a:p>
            <a:pPr indent="0" lvl="0" marL="0" rtl="0" algn="l">
              <a:spcBef>
                <a:spcPts val="0"/>
              </a:spcBef>
              <a:spcAft>
                <a:spcPts val="0"/>
              </a:spcAft>
              <a:buNone/>
            </a:pPr>
            <a:r>
              <a:t/>
            </a:r>
            <a:endParaRPr i="1" sz="1300">
              <a:latin typeface="Lato"/>
              <a:ea typeface="Lato"/>
              <a:cs typeface="Lato"/>
              <a:sym typeface="Lato"/>
            </a:endParaRPr>
          </a:p>
        </p:txBody>
      </p:sp>
      <p:sp>
        <p:nvSpPr>
          <p:cNvPr id="64" name="Google Shape;64;p1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
        <p:nvSpPr>
          <p:cNvPr id="65" name="Google Shape;65;p14"/>
          <p:cNvSpPr txBox="1"/>
          <p:nvPr/>
        </p:nvSpPr>
        <p:spPr>
          <a:xfrm>
            <a:off x="3872075" y="230350"/>
            <a:ext cx="2284800" cy="569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de" sz="2500">
                <a:latin typeface="Raleway"/>
                <a:ea typeface="Raleway"/>
                <a:cs typeface="Raleway"/>
                <a:sym typeface="Raleway"/>
              </a:rPr>
              <a:t>Vorbereitung</a:t>
            </a:r>
            <a:endParaRPr sz="2500">
              <a:latin typeface="Raleway"/>
              <a:ea typeface="Raleway"/>
              <a:cs typeface="Raleway"/>
              <a:sym typeface="Raleway"/>
            </a:endParaRPr>
          </a:p>
        </p:txBody>
      </p:sp>
      <p:sp>
        <p:nvSpPr>
          <p:cNvPr id="66" name="Google Shape;66;p14"/>
          <p:cNvSpPr txBox="1"/>
          <p:nvPr/>
        </p:nvSpPr>
        <p:spPr>
          <a:xfrm>
            <a:off x="3948275" y="660075"/>
            <a:ext cx="4632300" cy="4371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de" sz="900">
                <a:latin typeface="Lato"/>
                <a:ea typeface="Lato"/>
                <a:cs typeface="Lato"/>
                <a:sym typeface="Lato"/>
              </a:rPr>
              <a:t>Dieses Material bietet Ihnen die Möglichkeit einen Firmkurs sowohl digital als auch analog durchzuführen. In diesem Manual finden Sie alle Informationen, die Sie zur Durchführung brauchen. Jedes Modul hat eine kleine Einleitung, eine Gruppenaufgabe, eine Einzelaufgabe, eine Bibelstelle und einen Hinweis auf den Firmbezug. Wie Sie diese Bausteine nutzen, ist Ihnen überlassen. Die bereitgestellten Folien gehen von einem fünf Wochen Kurs aus. In dieser Konzeption stehen Sie mit den Jugendlichen via Messenger oder ähnlichem in Kontakt. Wichtig dabei: Die Jugendliche müssen selber Beiträge posten können. Auf der folgenden Seite ist der Ablauf einer Modulsession erklärt.</a:t>
            </a:r>
            <a:endParaRPr sz="900">
              <a:latin typeface="Lato"/>
              <a:ea typeface="Lato"/>
              <a:cs typeface="Lato"/>
              <a:sym typeface="Lato"/>
            </a:endParaRPr>
          </a:p>
          <a:p>
            <a:pPr indent="0" lvl="0" marL="0" rtl="0" algn="l">
              <a:spcBef>
                <a:spcPts val="0"/>
              </a:spcBef>
              <a:spcAft>
                <a:spcPts val="0"/>
              </a:spcAft>
              <a:buNone/>
            </a:pPr>
            <a:r>
              <a:t/>
            </a:r>
            <a:endParaRPr sz="900">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de" sz="900">
                <a:latin typeface="Lato"/>
                <a:ea typeface="Lato"/>
                <a:cs typeface="Lato"/>
                <a:sym typeface="Lato"/>
              </a:rPr>
              <a:t>Die zur Verfügung gestellten Folien enthalten die einzelnen Schritte und weiterführende Hinweise für die Gruppenleitung als Vortragsnotizen. Diese können Sie mit dem Klick auf „Hinweise“ im Präsentationsmodus sich anzeigen lassen.</a:t>
            </a:r>
            <a:endParaRPr sz="900">
              <a:latin typeface="Lato"/>
              <a:ea typeface="Lato"/>
              <a:cs typeface="Lato"/>
              <a:sym typeface="Lato"/>
            </a:endParaRPr>
          </a:p>
          <a:p>
            <a:pPr indent="0" lvl="0" marL="0" rtl="0" algn="l">
              <a:spcBef>
                <a:spcPts val="0"/>
              </a:spcBef>
              <a:spcAft>
                <a:spcPts val="0"/>
              </a:spcAft>
              <a:buNone/>
            </a:pPr>
            <a:r>
              <a:t/>
            </a:r>
            <a:endParaRPr sz="900">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de" sz="900">
                <a:latin typeface="Lato"/>
                <a:ea typeface="Lato"/>
                <a:cs typeface="Lato"/>
                <a:sym typeface="Lato"/>
              </a:rPr>
              <a:t>Bitte beachten Sie, dass dieses Material für Sie das Grundgerüst sein soll, dass sie mit eigenen Inputs und Idee anreichen können. Gerade im Hinblick auf die Gruppendynamik sollten Sie Spiele </a:t>
            </a:r>
            <a:r>
              <a:rPr lang="de" sz="900">
                <a:latin typeface="Lato"/>
                <a:ea typeface="Lato"/>
                <a:cs typeface="Lato"/>
                <a:sym typeface="Lato"/>
              </a:rPr>
              <a:t>mit einplanen</a:t>
            </a:r>
            <a:r>
              <a:rPr lang="de" sz="900">
                <a:latin typeface="Lato"/>
                <a:ea typeface="Lato"/>
                <a:cs typeface="Lato"/>
                <a:sym typeface="Lato"/>
              </a:rPr>
              <a:t>.</a:t>
            </a:r>
            <a:endParaRPr sz="900">
              <a:latin typeface="Lato"/>
              <a:ea typeface="Lato"/>
              <a:cs typeface="Lato"/>
              <a:sym typeface="Lato"/>
            </a:endParaRPr>
          </a:p>
          <a:p>
            <a:pPr indent="0" lvl="0" marL="0" rtl="0" algn="l">
              <a:spcBef>
                <a:spcPts val="0"/>
              </a:spcBef>
              <a:spcAft>
                <a:spcPts val="0"/>
              </a:spcAft>
              <a:buNone/>
            </a:pPr>
            <a:r>
              <a:t/>
            </a:r>
            <a:endParaRPr sz="900">
              <a:latin typeface="Lato"/>
              <a:ea typeface="Lato"/>
              <a:cs typeface="Lato"/>
              <a:sym typeface="Lato"/>
            </a:endParaRPr>
          </a:p>
          <a:p>
            <a:pPr indent="0" lvl="0" marL="0" rtl="0" algn="l">
              <a:spcBef>
                <a:spcPts val="0"/>
              </a:spcBef>
              <a:spcAft>
                <a:spcPts val="0"/>
              </a:spcAft>
              <a:buNone/>
            </a:pPr>
            <a:r>
              <a:rPr lang="de" sz="900">
                <a:latin typeface="Lato"/>
                <a:ea typeface="Lato"/>
                <a:cs typeface="Lato"/>
                <a:sym typeface="Lato"/>
              </a:rPr>
              <a:t>Sie können das Begleitheft, Postkarten, einen Parcours für den Aufbau in der Kirche sowie weiterführendes Material unter </a:t>
            </a:r>
            <a:r>
              <a:rPr lang="de" sz="900" u="sng">
                <a:solidFill>
                  <a:schemeClr val="hlink"/>
                </a:solidFill>
                <a:latin typeface="Lato"/>
                <a:ea typeface="Lato"/>
                <a:cs typeface="Lato"/>
                <a:sym typeface="Lato"/>
                <a:hlinkClick r:id="rId3"/>
              </a:rPr>
              <a:t>https://store.ruach.jetzt/firmung</a:t>
            </a:r>
            <a:r>
              <a:rPr lang="de" sz="900">
                <a:latin typeface="Lato"/>
                <a:ea typeface="Lato"/>
                <a:cs typeface="Lato"/>
                <a:sym typeface="Lato"/>
              </a:rPr>
              <a:t> erwerben. Das Material ist jedoch nicht für die Nutzung dieses Kurses notwendig, sondern ergänzend.</a:t>
            </a:r>
            <a:endParaRPr sz="900">
              <a:latin typeface="Lato"/>
              <a:ea typeface="Lato"/>
              <a:cs typeface="Lato"/>
              <a:sym typeface="Lato"/>
            </a:endParaRPr>
          </a:p>
          <a:p>
            <a:pPr indent="0" lvl="0" marL="0" rtl="0" algn="l">
              <a:spcBef>
                <a:spcPts val="0"/>
              </a:spcBef>
              <a:spcAft>
                <a:spcPts val="0"/>
              </a:spcAft>
              <a:buNone/>
            </a:pPr>
            <a:r>
              <a:t/>
            </a:r>
            <a:endParaRPr sz="900">
              <a:latin typeface="Lato"/>
              <a:ea typeface="Lato"/>
              <a:cs typeface="Lato"/>
              <a:sym typeface="Lato"/>
            </a:endParaRPr>
          </a:p>
          <a:p>
            <a:pPr indent="0" lvl="0" marL="0" rtl="0" algn="l">
              <a:spcBef>
                <a:spcPts val="0"/>
              </a:spcBef>
              <a:spcAft>
                <a:spcPts val="0"/>
              </a:spcAft>
              <a:buNone/>
            </a:pPr>
            <a:r>
              <a:rPr lang="de" sz="900">
                <a:latin typeface="Lato"/>
                <a:ea typeface="Lato"/>
                <a:cs typeface="Lato"/>
                <a:sym typeface="Lato"/>
              </a:rPr>
              <a:t>Die Methoden sind dem Methodenkoffer für Spirituelle Bildung Elements entnommen. Anhand der Ordnungszahl (Bsp: Elements M3) können Sie die Methode, wenn Sie Elements erwerben,  nachlesen. Sie erhalten dort eine genauere Beschreibung und weitere Anwendungsmöglichkeiten der Methode.</a:t>
            </a:r>
            <a:endParaRPr sz="900">
              <a:latin typeface="Lato"/>
              <a:ea typeface="Lato"/>
              <a:cs typeface="Lato"/>
              <a:sym typeface="Lato"/>
            </a:endParaRPr>
          </a:p>
          <a:p>
            <a:pPr indent="0" lvl="0" marL="0" rtl="0" algn="l">
              <a:spcBef>
                <a:spcPts val="0"/>
              </a:spcBef>
              <a:spcAft>
                <a:spcPts val="0"/>
              </a:spcAft>
              <a:buNone/>
            </a:pPr>
            <a:r>
              <a:t/>
            </a:r>
            <a:endParaRPr sz="900">
              <a:latin typeface="Lato"/>
              <a:ea typeface="Lato"/>
              <a:cs typeface="Lato"/>
              <a:sym typeface="Lato"/>
            </a:endParaRPr>
          </a:p>
          <a:p>
            <a:pPr indent="0" lvl="0" marL="0" rtl="0" algn="l">
              <a:spcBef>
                <a:spcPts val="0"/>
              </a:spcBef>
              <a:spcAft>
                <a:spcPts val="0"/>
              </a:spcAft>
              <a:buNone/>
            </a:pPr>
            <a:r>
              <a:rPr lang="de" sz="900">
                <a:latin typeface="Lato"/>
                <a:ea typeface="Lato"/>
                <a:cs typeface="Lato"/>
                <a:sym typeface="Lato"/>
              </a:rPr>
              <a:t>Elements ist unter </a:t>
            </a:r>
            <a:r>
              <a:rPr lang="de" sz="900" u="sng">
                <a:solidFill>
                  <a:schemeClr val="hlink"/>
                </a:solidFill>
                <a:latin typeface="Lato"/>
                <a:ea typeface="Lato"/>
                <a:cs typeface="Lato"/>
                <a:sym typeface="Lato"/>
                <a:hlinkClick r:id="rId4"/>
              </a:rPr>
              <a:t>https://store.ruach.jetzt/elements</a:t>
            </a:r>
            <a:r>
              <a:rPr lang="de" sz="900">
                <a:latin typeface="Lato"/>
                <a:ea typeface="Lato"/>
                <a:cs typeface="Lato"/>
                <a:sym typeface="Lato"/>
              </a:rPr>
              <a:t> vorbestellbar</a:t>
            </a:r>
            <a:endParaRPr sz="900">
              <a:latin typeface="Lato"/>
              <a:ea typeface="Lato"/>
              <a:cs typeface="Lato"/>
              <a:sym typeface="Lato"/>
            </a:endParaRPr>
          </a:p>
          <a:p>
            <a:pPr indent="0" lvl="0" marL="0" rtl="0" algn="l">
              <a:spcBef>
                <a:spcPts val="0"/>
              </a:spcBef>
              <a:spcAft>
                <a:spcPts val="0"/>
              </a:spcAft>
              <a:buNone/>
            </a:pPr>
            <a:r>
              <a:rPr lang="de" sz="900">
                <a:latin typeface="Lato"/>
                <a:ea typeface="Lato"/>
                <a:cs typeface="Lato"/>
                <a:sym typeface="Lato"/>
              </a:rPr>
              <a:t>und erscheint März 2021 als Kartenset.</a:t>
            </a:r>
            <a:endParaRPr sz="900">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1000">
              <a:latin typeface="Lato"/>
              <a:ea typeface="Lato"/>
              <a:cs typeface="Lato"/>
              <a:sym typeface="Lato"/>
            </a:endParaRPr>
          </a:p>
          <a:p>
            <a:pPr indent="0" lvl="0" marL="0" rtl="0" algn="l">
              <a:spcBef>
                <a:spcPts val="0"/>
              </a:spcBef>
              <a:spcAft>
                <a:spcPts val="0"/>
              </a:spcAft>
              <a:buNone/>
            </a:pPr>
            <a:r>
              <a:t/>
            </a:r>
            <a:endParaRPr sz="1000">
              <a:latin typeface="Lato"/>
              <a:ea typeface="Lato"/>
              <a:cs typeface="Lato"/>
              <a:sym typeface="Lato"/>
            </a:endParaRPr>
          </a:p>
        </p:txBody>
      </p:sp>
      <p:sp>
        <p:nvSpPr>
          <p:cNvPr id="67" name="Google Shape;67;p14"/>
          <p:cNvSpPr txBox="1"/>
          <p:nvPr/>
        </p:nvSpPr>
        <p:spPr>
          <a:xfrm>
            <a:off x="379500" y="3604600"/>
            <a:ext cx="3192900" cy="1416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de" sz="800">
                <a:latin typeface="Lato"/>
                <a:ea typeface="Lato"/>
                <a:cs typeface="Lato"/>
                <a:sym typeface="Lato"/>
              </a:rPr>
              <a:t>Dieser Firmkurs wurde entwickelt von Tobias Sauer / ruach.jetzt</a:t>
            </a:r>
            <a:endParaRPr i="1" sz="800">
              <a:latin typeface="Lato"/>
              <a:ea typeface="Lato"/>
              <a:cs typeface="Lato"/>
              <a:sym typeface="Lato"/>
            </a:endParaRPr>
          </a:p>
          <a:p>
            <a:pPr indent="0" lvl="0" marL="0" rtl="0" algn="l">
              <a:spcBef>
                <a:spcPts val="0"/>
              </a:spcBef>
              <a:spcAft>
                <a:spcPts val="0"/>
              </a:spcAft>
              <a:buNone/>
            </a:pPr>
            <a:r>
              <a:rPr i="1" lang="de" sz="800">
                <a:latin typeface="Lato"/>
                <a:ea typeface="Lato"/>
                <a:cs typeface="Lato"/>
                <a:sym typeface="Lato"/>
              </a:rPr>
              <a:t>im Auftrag der Diözese Rottenburg-Stuttgart.</a:t>
            </a:r>
            <a:endParaRPr i="1" sz="800">
              <a:latin typeface="Lato"/>
              <a:ea typeface="Lato"/>
              <a:cs typeface="Lato"/>
              <a:sym typeface="Lato"/>
            </a:endParaRPr>
          </a:p>
          <a:p>
            <a:pPr indent="0" lvl="0" marL="0" rtl="0" algn="l">
              <a:spcBef>
                <a:spcPts val="0"/>
              </a:spcBef>
              <a:spcAft>
                <a:spcPts val="0"/>
              </a:spcAft>
              <a:buNone/>
            </a:pPr>
            <a:r>
              <a:t/>
            </a:r>
            <a:endParaRPr i="1" sz="800">
              <a:latin typeface="Lato"/>
              <a:ea typeface="Lato"/>
              <a:cs typeface="Lato"/>
              <a:sym typeface="Lato"/>
            </a:endParaRPr>
          </a:p>
          <a:p>
            <a:pPr indent="0" lvl="0" marL="0" rtl="0" algn="l">
              <a:spcBef>
                <a:spcPts val="0"/>
              </a:spcBef>
              <a:spcAft>
                <a:spcPts val="0"/>
              </a:spcAft>
              <a:buNone/>
            </a:pPr>
            <a:r>
              <a:t/>
            </a:r>
            <a:endParaRPr i="1" sz="800">
              <a:latin typeface="Lato"/>
              <a:ea typeface="Lato"/>
              <a:cs typeface="Lato"/>
              <a:sym typeface="Lato"/>
            </a:endParaRPr>
          </a:p>
          <a:p>
            <a:pPr indent="0" lvl="0" marL="0" rtl="0" algn="l">
              <a:spcBef>
                <a:spcPts val="0"/>
              </a:spcBef>
              <a:spcAft>
                <a:spcPts val="0"/>
              </a:spcAft>
              <a:buNone/>
            </a:pPr>
            <a:r>
              <a:t/>
            </a:r>
            <a:endParaRPr i="1" sz="800">
              <a:latin typeface="Lato"/>
              <a:ea typeface="Lato"/>
              <a:cs typeface="Lato"/>
              <a:sym typeface="Lato"/>
            </a:endParaRPr>
          </a:p>
          <a:p>
            <a:pPr indent="0" lvl="0" marL="0" rtl="0" algn="l">
              <a:spcBef>
                <a:spcPts val="0"/>
              </a:spcBef>
              <a:spcAft>
                <a:spcPts val="0"/>
              </a:spcAft>
              <a:buNone/>
            </a:pPr>
            <a:r>
              <a:t/>
            </a:r>
            <a:endParaRPr i="1" sz="800">
              <a:latin typeface="Lato"/>
              <a:ea typeface="Lato"/>
              <a:cs typeface="Lato"/>
              <a:sym typeface="Lato"/>
            </a:endParaRPr>
          </a:p>
          <a:p>
            <a:pPr indent="0" lvl="0" marL="0" rtl="0" algn="l">
              <a:spcBef>
                <a:spcPts val="0"/>
              </a:spcBef>
              <a:spcAft>
                <a:spcPts val="0"/>
              </a:spcAft>
              <a:buNone/>
            </a:pPr>
            <a:r>
              <a:t/>
            </a:r>
            <a:endParaRPr i="1" sz="800">
              <a:latin typeface="Lato"/>
              <a:ea typeface="Lato"/>
              <a:cs typeface="Lato"/>
              <a:sym typeface="Lato"/>
            </a:endParaRPr>
          </a:p>
          <a:p>
            <a:pPr indent="0" lvl="0" marL="0" rtl="0" algn="l">
              <a:spcBef>
                <a:spcPts val="0"/>
              </a:spcBef>
              <a:spcAft>
                <a:spcPts val="0"/>
              </a:spcAft>
              <a:buNone/>
            </a:pPr>
            <a:r>
              <a:rPr i="1" lang="de" sz="800">
                <a:latin typeface="Lato"/>
                <a:ea typeface="Lato"/>
                <a:cs typeface="Lato"/>
                <a:sym typeface="Lato"/>
              </a:rPr>
              <a:t>Mehr Informationen unter </a:t>
            </a:r>
            <a:r>
              <a:rPr i="1" lang="de" sz="800" u="sng">
                <a:solidFill>
                  <a:schemeClr val="hlink"/>
                </a:solidFill>
                <a:latin typeface="Lato"/>
                <a:ea typeface="Lato"/>
                <a:cs typeface="Lato"/>
                <a:sym typeface="Lato"/>
                <a:hlinkClick r:id="rId5"/>
              </a:rPr>
              <a:t>https://sinnsucher.plus/firmung</a:t>
            </a:r>
            <a:endParaRPr i="1" sz="800">
              <a:latin typeface="Lato"/>
              <a:ea typeface="Lato"/>
              <a:cs typeface="Lato"/>
              <a:sym typeface="Lato"/>
            </a:endParaRPr>
          </a:p>
          <a:p>
            <a:pPr indent="0" lvl="0" marL="0" rtl="0" algn="l">
              <a:spcBef>
                <a:spcPts val="0"/>
              </a:spcBef>
              <a:spcAft>
                <a:spcPts val="0"/>
              </a:spcAft>
              <a:buNone/>
            </a:pPr>
            <a:r>
              <a:rPr i="1" lang="de" sz="800">
                <a:latin typeface="Lato"/>
                <a:ea typeface="Lato"/>
                <a:cs typeface="Lato"/>
                <a:sym typeface="Lato"/>
              </a:rPr>
              <a:t>Alle Rechte liegen beim Autor. Die Nutzung ist nur im Rahmen der Firmvorbereitung freigegeben.</a:t>
            </a:r>
            <a:endParaRPr i="1" sz="800">
              <a:latin typeface="Lato"/>
              <a:ea typeface="Lato"/>
              <a:cs typeface="Lato"/>
              <a:sym typeface="Lato"/>
            </a:endParaRPr>
          </a:p>
        </p:txBody>
      </p:sp>
      <p:pic>
        <p:nvPicPr>
          <p:cNvPr id="68" name="Google Shape;68;p14"/>
          <p:cNvPicPr preferRelativeResize="0"/>
          <p:nvPr/>
        </p:nvPicPr>
        <p:blipFill>
          <a:blip r:embed="rId6">
            <a:alphaModFix/>
          </a:blip>
          <a:stretch>
            <a:fillRect/>
          </a:stretch>
        </p:blipFill>
        <p:spPr>
          <a:xfrm>
            <a:off x="472375" y="3996500"/>
            <a:ext cx="1039175" cy="471100"/>
          </a:xfrm>
          <a:prstGeom prst="rect">
            <a:avLst/>
          </a:prstGeom>
          <a:noFill/>
          <a:ln>
            <a:noFill/>
          </a:ln>
        </p:spPr>
      </p:pic>
      <p:pic>
        <p:nvPicPr>
          <p:cNvPr id="69" name="Google Shape;69;p14"/>
          <p:cNvPicPr preferRelativeResize="0"/>
          <p:nvPr/>
        </p:nvPicPr>
        <p:blipFill>
          <a:blip r:embed="rId7">
            <a:alphaModFix/>
          </a:blip>
          <a:stretch>
            <a:fillRect/>
          </a:stretch>
        </p:blipFill>
        <p:spPr>
          <a:xfrm>
            <a:off x="1858575" y="4135825"/>
            <a:ext cx="1134051" cy="2916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
        <p:nvSpPr>
          <p:cNvPr id="75" name="Google Shape;75;p15"/>
          <p:cNvSpPr txBox="1"/>
          <p:nvPr/>
        </p:nvSpPr>
        <p:spPr>
          <a:xfrm>
            <a:off x="373300" y="317075"/>
            <a:ext cx="3000000" cy="677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de" sz="3200">
                <a:latin typeface="Raleway"/>
                <a:ea typeface="Raleway"/>
                <a:cs typeface="Raleway"/>
                <a:sym typeface="Raleway"/>
              </a:rPr>
              <a:t>Der Aufbau</a:t>
            </a:r>
            <a:endParaRPr b="1" sz="3200">
              <a:latin typeface="Raleway"/>
              <a:ea typeface="Raleway"/>
              <a:cs typeface="Raleway"/>
              <a:sym typeface="Raleway"/>
            </a:endParaRPr>
          </a:p>
        </p:txBody>
      </p:sp>
      <p:graphicFrame>
        <p:nvGraphicFramePr>
          <p:cNvPr id="76" name="Google Shape;76;p15"/>
          <p:cNvGraphicFramePr/>
          <p:nvPr/>
        </p:nvGraphicFramePr>
        <p:xfrm>
          <a:off x="373300" y="1143700"/>
          <a:ext cx="3000000" cy="3000000"/>
        </p:xfrm>
        <a:graphic>
          <a:graphicData uri="http://schemas.openxmlformats.org/drawingml/2006/table">
            <a:tbl>
              <a:tblPr>
                <a:noFill/>
                <a:tableStyleId>{006CA43E-730C-4900-A97C-7C40BCC69A3A}</a:tableStyleId>
              </a:tblPr>
              <a:tblGrid>
                <a:gridCol w="2009600"/>
                <a:gridCol w="6285500"/>
              </a:tblGrid>
              <a:tr h="606925">
                <a:tc>
                  <a:txBody>
                    <a:bodyPr/>
                    <a:lstStyle/>
                    <a:p>
                      <a:pPr indent="0" lvl="0" marL="0" rtl="0" algn="l">
                        <a:spcBef>
                          <a:spcPts val="0"/>
                        </a:spcBef>
                        <a:spcAft>
                          <a:spcPts val="0"/>
                        </a:spcAft>
                        <a:buNone/>
                      </a:pPr>
                      <a:r>
                        <a:rPr b="1" lang="de" sz="2000">
                          <a:latin typeface="Raleway"/>
                          <a:ea typeface="Raleway"/>
                          <a:cs typeface="Raleway"/>
                          <a:sym typeface="Raleway"/>
                        </a:rPr>
                        <a:t>Input</a:t>
                      </a:r>
                      <a:endParaRPr b="1" sz="2000">
                        <a:latin typeface="Raleway"/>
                        <a:ea typeface="Raleway"/>
                        <a:cs typeface="Raleway"/>
                        <a:sym typeface="Raleway"/>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1200">
                          <a:latin typeface="Lato"/>
                          <a:ea typeface="Lato"/>
                          <a:cs typeface="Lato"/>
                          <a:sym typeface="Lato"/>
                        </a:rPr>
                        <a:t>Ein Kurzfilm leitet in das Thema des Moduls ein. Die Kurzfilme sind zwischen 3 und 15 Minuten lang.</a:t>
                      </a:r>
                      <a:endParaRPr sz="12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606925">
                <a:tc>
                  <a:txBody>
                    <a:bodyPr/>
                    <a:lstStyle/>
                    <a:p>
                      <a:pPr indent="0" lvl="0" marL="0" rtl="0" algn="l">
                        <a:spcBef>
                          <a:spcPts val="0"/>
                        </a:spcBef>
                        <a:spcAft>
                          <a:spcPts val="0"/>
                        </a:spcAft>
                        <a:buNone/>
                      </a:pPr>
                      <a:r>
                        <a:rPr b="1" lang="de" sz="2000">
                          <a:latin typeface="Raleway"/>
                          <a:ea typeface="Raleway"/>
                          <a:cs typeface="Raleway"/>
                          <a:sym typeface="Raleway"/>
                        </a:rPr>
                        <a:t>Reflexion</a:t>
                      </a:r>
                      <a:endParaRPr b="1" sz="2000">
                        <a:latin typeface="Raleway"/>
                        <a:ea typeface="Raleway"/>
                        <a:cs typeface="Raleway"/>
                        <a:sym typeface="Raleway"/>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1200">
                          <a:latin typeface="Lato"/>
                          <a:ea typeface="Lato"/>
                          <a:cs typeface="Lato"/>
                          <a:sym typeface="Lato"/>
                        </a:rPr>
                        <a:t>Anschließend haben die Jugendlichen kurz die Gelegenheit sich über das </a:t>
                      </a:r>
                      <a:r>
                        <a:rPr lang="de" sz="1200">
                          <a:latin typeface="Lato"/>
                          <a:ea typeface="Lato"/>
                          <a:cs typeface="Lato"/>
                          <a:sym typeface="Lato"/>
                        </a:rPr>
                        <a:t>Gesehene</a:t>
                      </a:r>
                      <a:r>
                        <a:rPr lang="de" sz="1200">
                          <a:latin typeface="Lato"/>
                          <a:ea typeface="Lato"/>
                          <a:cs typeface="Lato"/>
                          <a:sym typeface="Lato"/>
                        </a:rPr>
                        <a:t> auszutauschen. Um den Austausch zu erleichtern, gibt es eine Frage als Folie.</a:t>
                      </a:r>
                      <a:endParaRPr sz="12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606925">
                <a:tc>
                  <a:txBody>
                    <a:bodyPr/>
                    <a:lstStyle/>
                    <a:p>
                      <a:pPr indent="0" lvl="0" marL="0" rtl="0" algn="l">
                        <a:spcBef>
                          <a:spcPts val="0"/>
                        </a:spcBef>
                        <a:spcAft>
                          <a:spcPts val="0"/>
                        </a:spcAft>
                        <a:buNone/>
                      </a:pPr>
                      <a:r>
                        <a:rPr b="1" lang="de" sz="2000">
                          <a:latin typeface="Raleway"/>
                          <a:ea typeface="Raleway"/>
                          <a:cs typeface="Raleway"/>
                          <a:sym typeface="Raleway"/>
                        </a:rPr>
                        <a:t>Gruppenarbeit</a:t>
                      </a:r>
                      <a:endParaRPr b="1" sz="2000">
                        <a:latin typeface="Raleway"/>
                        <a:ea typeface="Raleway"/>
                        <a:cs typeface="Raleway"/>
                        <a:sym typeface="Raleway"/>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1200">
                          <a:latin typeface="Lato"/>
                          <a:ea typeface="Lato"/>
                          <a:cs typeface="Lato"/>
                          <a:sym typeface="Lato"/>
                        </a:rPr>
                        <a:t>Die gemeinsame Gruppenarbeit bietet eine Vertiefung in das Thema.</a:t>
                      </a:r>
                      <a:endParaRPr sz="12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606925">
                <a:tc>
                  <a:txBody>
                    <a:bodyPr/>
                    <a:lstStyle/>
                    <a:p>
                      <a:pPr indent="0" lvl="0" marL="0" rtl="0" algn="l">
                        <a:spcBef>
                          <a:spcPts val="0"/>
                        </a:spcBef>
                        <a:spcAft>
                          <a:spcPts val="0"/>
                        </a:spcAft>
                        <a:buNone/>
                      </a:pPr>
                      <a:r>
                        <a:rPr b="1" lang="de" sz="2000">
                          <a:latin typeface="Raleway"/>
                          <a:ea typeface="Raleway"/>
                          <a:cs typeface="Raleway"/>
                          <a:sym typeface="Raleway"/>
                        </a:rPr>
                        <a:t>Firmbezug</a:t>
                      </a:r>
                      <a:endParaRPr b="1" sz="2000">
                        <a:latin typeface="Raleway"/>
                        <a:ea typeface="Raleway"/>
                        <a:cs typeface="Raleway"/>
                        <a:sym typeface="Raleway"/>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1200">
                          <a:latin typeface="Lato"/>
                          <a:ea typeface="Lato"/>
                          <a:cs typeface="Lato"/>
                          <a:sym typeface="Lato"/>
                        </a:rPr>
                        <a:t>Nach der Gruppenarbeit gilt es das Erarbeitete auf die Firmung zu übertragen. Dabei bieten die Folien eine Leitfrage. Eine Antwortmöglichkeit befindet sich im Gruppenleiter:innen Manual. Gehen Sie jedoch auf die Anregungen der Jugendlichen ein.</a:t>
                      </a:r>
                      <a:endParaRPr sz="12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606925">
                <a:tc>
                  <a:txBody>
                    <a:bodyPr/>
                    <a:lstStyle/>
                    <a:p>
                      <a:pPr indent="0" lvl="0" marL="0" rtl="0" algn="l">
                        <a:spcBef>
                          <a:spcPts val="0"/>
                        </a:spcBef>
                        <a:spcAft>
                          <a:spcPts val="0"/>
                        </a:spcAft>
                        <a:buNone/>
                      </a:pPr>
                      <a:r>
                        <a:rPr b="1" lang="de" sz="2000">
                          <a:latin typeface="Raleway"/>
                          <a:ea typeface="Raleway"/>
                          <a:cs typeface="Raleway"/>
                          <a:sym typeface="Raleway"/>
                        </a:rPr>
                        <a:t>Andacht</a:t>
                      </a:r>
                      <a:endParaRPr b="1" sz="2000">
                        <a:latin typeface="Raleway"/>
                        <a:ea typeface="Raleway"/>
                        <a:cs typeface="Raleway"/>
                        <a:sym typeface="Raleway"/>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1200">
                          <a:latin typeface="Lato"/>
                          <a:ea typeface="Lato"/>
                          <a:cs typeface="Lato"/>
                          <a:sym typeface="Lato"/>
                        </a:rPr>
                        <a:t>Das Thema des Moduls wird in einer kleinen Andacht mit Stille, kurzem Gebet und abschließender Stille zusammengefasst. (Ausnahme bei Modul 3 mit einem Lied statt Gebet). Die Gebete orientieren sich an der vorgeschlagenen Bibelstelle.</a:t>
                      </a:r>
                      <a:endParaRPr sz="12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606925">
                <a:tc>
                  <a:txBody>
                    <a:bodyPr/>
                    <a:lstStyle/>
                    <a:p>
                      <a:pPr indent="0" lvl="0" marL="0" rtl="0" algn="l">
                        <a:spcBef>
                          <a:spcPts val="0"/>
                        </a:spcBef>
                        <a:spcAft>
                          <a:spcPts val="0"/>
                        </a:spcAft>
                        <a:buNone/>
                      </a:pPr>
                      <a:r>
                        <a:rPr b="1" lang="de" sz="2000">
                          <a:latin typeface="Raleway"/>
                          <a:ea typeface="Raleway"/>
                          <a:cs typeface="Raleway"/>
                          <a:sym typeface="Raleway"/>
                        </a:rPr>
                        <a:t>Einzelarbeit</a:t>
                      </a:r>
                      <a:endParaRPr b="1" sz="2000">
                        <a:latin typeface="Raleway"/>
                        <a:ea typeface="Raleway"/>
                        <a:cs typeface="Raleway"/>
                        <a:sym typeface="Raleway"/>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1200">
                          <a:latin typeface="Lato"/>
                          <a:ea typeface="Lato"/>
                          <a:cs typeface="Lato"/>
                          <a:sym typeface="Lato"/>
                        </a:rPr>
                        <a:t>Bis zum nächsten Treffen bekommen die Jugendliche eine Einzelaufgabe. Das ermöglicht, die Auseinandersetzung mit dem Thema im Alltag.</a:t>
                      </a:r>
                      <a:endParaRPr sz="12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
        <p:nvSpPr>
          <p:cNvPr id="82" name="Google Shape;82;p16"/>
          <p:cNvSpPr txBox="1"/>
          <p:nvPr/>
        </p:nvSpPr>
        <p:spPr>
          <a:xfrm>
            <a:off x="373300" y="317075"/>
            <a:ext cx="3000000" cy="677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de" sz="3200">
                <a:latin typeface="Raleway"/>
                <a:ea typeface="Raleway"/>
                <a:cs typeface="Raleway"/>
                <a:sym typeface="Raleway"/>
              </a:rPr>
              <a:t>Modul 1</a:t>
            </a:r>
            <a:endParaRPr b="1" sz="3200">
              <a:latin typeface="Raleway"/>
              <a:ea typeface="Raleway"/>
              <a:cs typeface="Raleway"/>
              <a:sym typeface="Raleway"/>
            </a:endParaRPr>
          </a:p>
        </p:txBody>
      </p:sp>
      <p:sp>
        <p:nvSpPr>
          <p:cNvPr id="83" name="Google Shape;83;p16"/>
          <p:cNvSpPr txBox="1"/>
          <p:nvPr/>
        </p:nvSpPr>
        <p:spPr>
          <a:xfrm>
            <a:off x="967711" y="4106675"/>
            <a:ext cx="1999500" cy="892800"/>
          </a:xfrm>
          <a:prstGeom prst="rect">
            <a:avLst/>
          </a:prstGeom>
          <a:noFill/>
          <a:ln>
            <a:noFill/>
          </a:ln>
        </p:spPr>
        <p:txBody>
          <a:bodyPr anchorCtr="0" anchor="t" bIns="91425" lIns="91425" spcFirstLastPara="1" rIns="91425" wrap="square" tIns="91425">
            <a:spAutoFit/>
          </a:bodyPr>
          <a:lstStyle/>
          <a:p>
            <a:pPr indent="0" lvl="0" marL="0" rtl="0" algn="l">
              <a:lnSpc>
                <a:spcPct val="100000"/>
              </a:lnSpc>
              <a:spcBef>
                <a:spcPts val="0"/>
              </a:spcBef>
              <a:spcAft>
                <a:spcPts val="0"/>
              </a:spcAft>
              <a:buNone/>
            </a:pPr>
            <a:r>
              <a:rPr b="1" lang="de" sz="2300">
                <a:latin typeface="Raleway"/>
                <a:ea typeface="Raleway"/>
                <a:cs typeface="Raleway"/>
                <a:sym typeface="Raleway"/>
              </a:rPr>
              <a:t>Wovon träumst Du?</a:t>
            </a:r>
            <a:endParaRPr b="1" sz="2300">
              <a:latin typeface="Raleway"/>
              <a:ea typeface="Raleway"/>
              <a:cs typeface="Raleway"/>
              <a:sym typeface="Raleway"/>
            </a:endParaRPr>
          </a:p>
        </p:txBody>
      </p:sp>
      <p:sp>
        <p:nvSpPr>
          <p:cNvPr id="84" name="Google Shape;84;p16"/>
          <p:cNvSpPr txBox="1"/>
          <p:nvPr/>
        </p:nvSpPr>
        <p:spPr>
          <a:xfrm>
            <a:off x="373300" y="892100"/>
            <a:ext cx="2460300" cy="3109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de" sz="1000">
                <a:latin typeface="Lato"/>
                <a:ea typeface="Lato"/>
                <a:cs typeface="Lato"/>
                <a:sym typeface="Lato"/>
              </a:rPr>
              <a:t>Im ersten Modul stehen die Jugendlichen mit ihren Wünschen und Träume im Mittelpunkt. Der Austausch über die Ideen und Träumen bietet die Möglichkeit, sich untereinander kennenzulernen. Die Art und Weise wie Jugendliche die Welt sehen, also ihre Spiritualität, ist Ausgangspunkt für weitere Gespräche.</a:t>
            </a:r>
            <a:endParaRPr sz="1000">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1000">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de" sz="1000">
                <a:latin typeface="Lato"/>
                <a:ea typeface="Lato"/>
                <a:cs typeface="Lato"/>
                <a:sym typeface="Lato"/>
              </a:rPr>
              <a:t>Das erste Modul stellt klar: Bei der Firmung geht es um Dich. Dass Du stark wirst in Deinem Glauben und Du lernst Dich mithilfe von Gott und der Gemeinschaft an Deinen Träumen zu orientieren, um Deine Berufung zu finden und Ihr zu folgen.</a:t>
            </a:r>
            <a:endParaRPr sz="1000">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1000">
              <a:latin typeface="Lato"/>
              <a:ea typeface="Lato"/>
              <a:cs typeface="Lato"/>
              <a:sym typeface="Lato"/>
            </a:endParaRPr>
          </a:p>
          <a:p>
            <a:pPr indent="0" lvl="0" marL="0" rtl="0" algn="l">
              <a:spcBef>
                <a:spcPts val="0"/>
              </a:spcBef>
              <a:spcAft>
                <a:spcPts val="0"/>
              </a:spcAft>
              <a:buNone/>
            </a:pPr>
            <a:r>
              <a:t/>
            </a:r>
            <a:endParaRPr sz="1000">
              <a:latin typeface="Lato"/>
              <a:ea typeface="Lato"/>
              <a:cs typeface="Lato"/>
              <a:sym typeface="Lato"/>
            </a:endParaRPr>
          </a:p>
        </p:txBody>
      </p:sp>
      <p:graphicFrame>
        <p:nvGraphicFramePr>
          <p:cNvPr id="85" name="Google Shape;85;p16"/>
          <p:cNvGraphicFramePr/>
          <p:nvPr/>
        </p:nvGraphicFramePr>
        <p:xfrm>
          <a:off x="3604025" y="499800"/>
          <a:ext cx="3000000" cy="3000000"/>
        </p:xfrm>
        <a:graphic>
          <a:graphicData uri="http://schemas.openxmlformats.org/drawingml/2006/table">
            <a:tbl>
              <a:tblPr>
                <a:noFill/>
                <a:tableStyleId>{006CA43E-730C-4900-A97C-7C40BCC69A3A}</a:tableStyleId>
              </a:tblPr>
              <a:tblGrid>
                <a:gridCol w="977025"/>
                <a:gridCol w="4409100"/>
              </a:tblGrid>
              <a:tr h="426675">
                <a:tc>
                  <a:txBody>
                    <a:bodyPr/>
                    <a:lstStyle/>
                    <a:p>
                      <a:pPr indent="0" lvl="0" marL="0" rtl="0" algn="l">
                        <a:spcBef>
                          <a:spcPts val="0"/>
                        </a:spcBef>
                        <a:spcAft>
                          <a:spcPts val="0"/>
                        </a:spcAft>
                        <a:buNone/>
                      </a:pPr>
                      <a:r>
                        <a:rPr b="1" lang="de" sz="800">
                          <a:latin typeface="Lato"/>
                          <a:ea typeface="Lato"/>
                          <a:cs typeface="Lato"/>
                          <a:sym typeface="Lato"/>
                        </a:rPr>
                        <a:t>Kurzfilm</a:t>
                      </a:r>
                      <a:endParaRPr b="1"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800">
                          <a:latin typeface="Lato"/>
                          <a:ea typeface="Lato"/>
                          <a:cs typeface="Lato"/>
                          <a:sym typeface="Lato"/>
                        </a:rPr>
                        <a:t>Alike (Daniel Martínez Lara &amp; Rafa Cano Méndez) / 9 Minuten / Elements I1</a:t>
                      </a:r>
                      <a:endParaRPr sz="800">
                        <a:latin typeface="Lato"/>
                        <a:ea typeface="Lato"/>
                        <a:cs typeface="Lato"/>
                        <a:sym typeface="Lato"/>
                      </a:endParaRPr>
                    </a:p>
                    <a:p>
                      <a:pPr indent="0" lvl="0" marL="0" rtl="0" algn="l">
                        <a:spcBef>
                          <a:spcPts val="0"/>
                        </a:spcBef>
                        <a:spcAft>
                          <a:spcPts val="0"/>
                        </a:spcAft>
                        <a:buNone/>
                      </a:pPr>
                      <a:r>
                        <a:rPr lang="de" sz="800" u="sng">
                          <a:solidFill>
                            <a:schemeClr val="hlink"/>
                          </a:solidFill>
                          <a:latin typeface="Lato"/>
                          <a:ea typeface="Lato"/>
                          <a:cs typeface="Lato"/>
                          <a:sym typeface="Lato"/>
                          <a:hlinkClick r:id="rId3"/>
                        </a:rPr>
                        <a:t>https://ref.ruach.jetzt/elements/i1</a:t>
                      </a:r>
                      <a:r>
                        <a:rPr lang="de" sz="800">
                          <a:latin typeface="Lato"/>
                          <a:ea typeface="Lato"/>
                          <a:cs typeface="Lato"/>
                          <a:sym typeface="Lato"/>
                        </a:rPr>
                        <a:t> </a:t>
                      </a:r>
                      <a:endParaRPr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914375">
                <a:tc>
                  <a:txBody>
                    <a:bodyPr/>
                    <a:lstStyle/>
                    <a:p>
                      <a:pPr indent="0" lvl="0" marL="0" rtl="0" algn="l">
                        <a:spcBef>
                          <a:spcPts val="0"/>
                        </a:spcBef>
                        <a:spcAft>
                          <a:spcPts val="0"/>
                        </a:spcAft>
                        <a:buNone/>
                      </a:pPr>
                      <a:r>
                        <a:rPr i="1" lang="de" sz="700">
                          <a:latin typeface="Lato"/>
                          <a:ea typeface="Lato"/>
                          <a:cs typeface="Lato"/>
                          <a:sym typeface="Lato"/>
                        </a:rPr>
                        <a:t>Zusammenfassung</a:t>
                      </a:r>
                      <a:endParaRPr i="1" sz="7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800">
                          <a:latin typeface="Lato"/>
                          <a:ea typeface="Lato"/>
                          <a:cs typeface="Lato"/>
                          <a:sym typeface="Lato"/>
                        </a:rPr>
                        <a:t>Der Film handelt von einem Vater und seinem Sohn. Der Vater möchte unbedingt, dass der Sohn in die Schule geht, um ähnlich wie er zu arbeiten. Die Eintönigkeit des Alltags wird mit Farblosigkeit dargestellt. Der Vater ermahnt den Sohn immer wieder zur Konformität, bis dieser selbst auch die Farbe verliert. Der Kurzfilm bietet eine gute Ausgangslage für das Reden über Motivation, Träume und Alltag.</a:t>
                      </a:r>
                      <a:endParaRPr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86" name="Google Shape;86;p16"/>
          <p:cNvGraphicFramePr/>
          <p:nvPr/>
        </p:nvGraphicFramePr>
        <p:xfrm>
          <a:off x="3604025" y="1786663"/>
          <a:ext cx="3000000" cy="3000000"/>
        </p:xfrm>
        <a:graphic>
          <a:graphicData uri="http://schemas.openxmlformats.org/drawingml/2006/table">
            <a:tbl>
              <a:tblPr>
                <a:noFill/>
                <a:tableStyleId>{006CA43E-730C-4900-A97C-7C40BCC69A3A}</a:tableStyleId>
              </a:tblPr>
              <a:tblGrid>
                <a:gridCol w="977025"/>
                <a:gridCol w="4409100"/>
              </a:tblGrid>
              <a:tr h="284150">
                <a:tc>
                  <a:txBody>
                    <a:bodyPr/>
                    <a:lstStyle/>
                    <a:p>
                      <a:pPr indent="0" lvl="0" marL="0" rtl="0" algn="l">
                        <a:spcBef>
                          <a:spcPts val="0"/>
                        </a:spcBef>
                        <a:spcAft>
                          <a:spcPts val="0"/>
                        </a:spcAft>
                        <a:buNone/>
                      </a:pPr>
                      <a:r>
                        <a:rPr b="1" lang="de" sz="800">
                          <a:latin typeface="Lato"/>
                          <a:ea typeface="Lato"/>
                          <a:cs typeface="Lato"/>
                          <a:sym typeface="Lato"/>
                        </a:rPr>
                        <a:t>Gruppenaufgabe</a:t>
                      </a:r>
                      <a:endParaRPr b="1"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800">
                          <a:latin typeface="Lato"/>
                          <a:ea typeface="Lato"/>
                          <a:cs typeface="Lato"/>
                          <a:sym typeface="Lato"/>
                        </a:rPr>
                        <a:t>Woran glaubst Du?</a:t>
                      </a:r>
                      <a:r>
                        <a:rPr lang="de" sz="800">
                          <a:latin typeface="Lato"/>
                          <a:ea typeface="Lato"/>
                          <a:cs typeface="Lato"/>
                          <a:sym typeface="Lato"/>
                        </a:rPr>
                        <a:t> / Elements M1</a:t>
                      </a:r>
                      <a:endParaRPr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914375">
                <a:tc>
                  <a:txBody>
                    <a:bodyPr/>
                    <a:lstStyle/>
                    <a:p>
                      <a:pPr indent="0" lvl="0" marL="0" rtl="0" algn="l">
                        <a:spcBef>
                          <a:spcPts val="0"/>
                        </a:spcBef>
                        <a:spcAft>
                          <a:spcPts val="0"/>
                        </a:spcAft>
                        <a:buNone/>
                      </a:pPr>
                      <a:r>
                        <a:t/>
                      </a:r>
                      <a:endParaRPr i="1"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800">
                          <a:latin typeface="Lato"/>
                          <a:ea typeface="Lato"/>
                          <a:cs typeface="Lato"/>
                          <a:sym typeface="Lato"/>
                        </a:rPr>
                        <a:t>Die Jugendliche bekommen die Aufgabe ein Lied, das sie und ihre Weltsicht beschreibt in eine Playlist (Spotify, YouTube) zu packen. Anschließend werden alle Lieder gehört. Die einzige Aufgabe ist es in einem Satz zu erklären, wieso dieses Lied ausgewählt worden ist.</a:t>
                      </a:r>
                      <a:endParaRPr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87" name="Google Shape;87;p16"/>
          <p:cNvGraphicFramePr/>
          <p:nvPr/>
        </p:nvGraphicFramePr>
        <p:xfrm>
          <a:off x="3604025" y="2678263"/>
          <a:ext cx="3000000" cy="3000000"/>
        </p:xfrm>
        <a:graphic>
          <a:graphicData uri="http://schemas.openxmlformats.org/drawingml/2006/table">
            <a:tbl>
              <a:tblPr>
                <a:noFill/>
                <a:tableStyleId>{006CA43E-730C-4900-A97C-7C40BCC69A3A}</a:tableStyleId>
              </a:tblPr>
              <a:tblGrid>
                <a:gridCol w="977025"/>
                <a:gridCol w="4409100"/>
              </a:tblGrid>
              <a:tr h="284150">
                <a:tc>
                  <a:txBody>
                    <a:bodyPr/>
                    <a:lstStyle/>
                    <a:p>
                      <a:pPr indent="0" lvl="0" marL="0" rtl="0" algn="l">
                        <a:spcBef>
                          <a:spcPts val="0"/>
                        </a:spcBef>
                        <a:spcAft>
                          <a:spcPts val="0"/>
                        </a:spcAft>
                        <a:buNone/>
                      </a:pPr>
                      <a:r>
                        <a:rPr b="1" lang="de" sz="800">
                          <a:latin typeface="Lato"/>
                          <a:ea typeface="Lato"/>
                          <a:cs typeface="Lato"/>
                          <a:sym typeface="Lato"/>
                        </a:rPr>
                        <a:t>Firmbezug</a:t>
                      </a:r>
                      <a:endParaRPr b="1"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800">
                          <a:latin typeface="Lato"/>
                          <a:ea typeface="Lato"/>
                          <a:cs typeface="Lato"/>
                          <a:sym typeface="Lato"/>
                        </a:rPr>
                        <a:t>Am Anfang der Firmung steht der Friedensgruß. In ihm steckt Gottes Traum für Dich: Du solltest in Frieden mit Dir und Deiner Umwelt leben können.</a:t>
                      </a:r>
                      <a:endParaRPr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88" name="Google Shape;88;p16"/>
          <p:cNvGraphicFramePr/>
          <p:nvPr/>
        </p:nvGraphicFramePr>
        <p:xfrm>
          <a:off x="3604025" y="3295250"/>
          <a:ext cx="3000000" cy="3000000"/>
        </p:xfrm>
        <a:graphic>
          <a:graphicData uri="http://schemas.openxmlformats.org/drawingml/2006/table">
            <a:tbl>
              <a:tblPr>
                <a:noFill/>
                <a:tableStyleId>{006CA43E-730C-4900-A97C-7C40BCC69A3A}</a:tableStyleId>
              </a:tblPr>
              <a:tblGrid>
                <a:gridCol w="977025"/>
                <a:gridCol w="4409100"/>
              </a:tblGrid>
              <a:tr h="304775">
                <a:tc>
                  <a:txBody>
                    <a:bodyPr/>
                    <a:lstStyle/>
                    <a:p>
                      <a:pPr indent="0" lvl="0" marL="0" rtl="0" algn="l">
                        <a:spcBef>
                          <a:spcPts val="0"/>
                        </a:spcBef>
                        <a:spcAft>
                          <a:spcPts val="0"/>
                        </a:spcAft>
                        <a:buNone/>
                      </a:pPr>
                      <a:r>
                        <a:rPr b="1" lang="de" sz="800">
                          <a:latin typeface="Lato"/>
                          <a:ea typeface="Lato"/>
                          <a:cs typeface="Lato"/>
                          <a:sym typeface="Lato"/>
                        </a:rPr>
                        <a:t>Bibelstelle</a:t>
                      </a:r>
                      <a:endParaRPr b="1"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800">
                          <a:latin typeface="Lato"/>
                          <a:ea typeface="Lato"/>
                          <a:cs typeface="Lato"/>
                          <a:sym typeface="Lato"/>
                        </a:rPr>
                        <a:t>Röm 11,33 ff</a:t>
                      </a:r>
                      <a:endParaRPr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89" name="Google Shape;89;p16"/>
          <p:cNvGraphicFramePr/>
          <p:nvPr/>
        </p:nvGraphicFramePr>
        <p:xfrm>
          <a:off x="3604025" y="3790313"/>
          <a:ext cx="3000000" cy="3000000"/>
        </p:xfrm>
        <a:graphic>
          <a:graphicData uri="http://schemas.openxmlformats.org/drawingml/2006/table">
            <a:tbl>
              <a:tblPr>
                <a:noFill/>
                <a:tableStyleId>{006CA43E-730C-4900-A97C-7C40BCC69A3A}</a:tableStyleId>
              </a:tblPr>
              <a:tblGrid>
                <a:gridCol w="977025"/>
                <a:gridCol w="4409100"/>
              </a:tblGrid>
              <a:tr h="284150">
                <a:tc>
                  <a:txBody>
                    <a:bodyPr/>
                    <a:lstStyle/>
                    <a:p>
                      <a:pPr indent="0" lvl="0" marL="0" rtl="0" algn="l">
                        <a:spcBef>
                          <a:spcPts val="0"/>
                        </a:spcBef>
                        <a:spcAft>
                          <a:spcPts val="0"/>
                        </a:spcAft>
                        <a:buNone/>
                      </a:pPr>
                      <a:r>
                        <a:rPr b="1" lang="de" sz="800">
                          <a:latin typeface="Lato"/>
                          <a:ea typeface="Lato"/>
                          <a:cs typeface="Lato"/>
                          <a:sym typeface="Lato"/>
                        </a:rPr>
                        <a:t>Einzelaufgabe</a:t>
                      </a:r>
                      <a:endParaRPr b="1"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800">
                          <a:latin typeface="Lato"/>
                          <a:ea typeface="Lato"/>
                          <a:cs typeface="Lato"/>
                          <a:sym typeface="Lato"/>
                        </a:rPr>
                        <a:t>Erfüllte Träume / Elements A2 / M2</a:t>
                      </a:r>
                      <a:endParaRPr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284150">
                <a:tc>
                  <a:txBody>
                    <a:bodyPr/>
                    <a:lstStyle/>
                    <a:p>
                      <a:pPr indent="0" lvl="0" marL="0" rtl="0" algn="l">
                        <a:spcBef>
                          <a:spcPts val="0"/>
                        </a:spcBef>
                        <a:spcAft>
                          <a:spcPts val="0"/>
                        </a:spcAft>
                        <a:buNone/>
                      </a:pPr>
                      <a:r>
                        <a:t/>
                      </a:r>
                      <a:endParaRPr b="1"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800">
                          <a:latin typeface="Lato"/>
                          <a:ea typeface="Lato"/>
                          <a:cs typeface="Lato"/>
                          <a:sym typeface="Lato"/>
                        </a:rPr>
                        <a:t>Träume erfüllen sich nicht irgendwann, sondern immer wieder. Die Jugendlichen bekommen die Aufgabe durch ihre Foto App zu scrollen und ein Album mit Bildern zu ertellen, die erfüllte Träume zeigen. Ein Bild darf dann in den gemeinsamen Gruppenraum geteilt werden.</a:t>
                      </a:r>
                      <a:endParaRPr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pic>
        <p:nvPicPr>
          <p:cNvPr id="90" name="Google Shape;90;p16"/>
          <p:cNvPicPr preferRelativeResize="0"/>
          <p:nvPr/>
        </p:nvPicPr>
        <p:blipFill>
          <a:blip r:embed="rId4">
            <a:alphaModFix/>
          </a:blip>
          <a:stretch>
            <a:fillRect/>
          </a:stretch>
        </p:blipFill>
        <p:spPr>
          <a:xfrm>
            <a:off x="109799" y="4049325"/>
            <a:ext cx="1007500" cy="10075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
        <p:nvSpPr>
          <p:cNvPr id="96" name="Google Shape;96;p17"/>
          <p:cNvSpPr txBox="1"/>
          <p:nvPr/>
        </p:nvSpPr>
        <p:spPr>
          <a:xfrm>
            <a:off x="373300" y="317075"/>
            <a:ext cx="3000000" cy="677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de" sz="3200">
                <a:latin typeface="Raleway"/>
                <a:ea typeface="Raleway"/>
                <a:cs typeface="Raleway"/>
                <a:sym typeface="Raleway"/>
              </a:rPr>
              <a:t>Modul 2</a:t>
            </a:r>
            <a:endParaRPr b="1" sz="3200">
              <a:latin typeface="Raleway"/>
              <a:ea typeface="Raleway"/>
              <a:cs typeface="Raleway"/>
              <a:sym typeface="Raleway"/>
            </a:endParaRPr>
          </a:p>
        </p:txBody>
      </p:sp>
      <p:sp>
        <p:nvSpPr>
          <p:cNvPr id="97" name="Google Shape;97;p17"/>
          <p:cNvSpPr txBox="1"/>
          <p:nvPr/>
        </p:nvSpPr>
        <p:spPr>
          <a:xfrm>
            <a:off x="967711" y="4106675"/>
            <a:ext cx="1999500" cy="892800"/>
          </a:xfrm>
          <a:prstGeom prst="rect">
            <a:avLst/>
          </a:prstGeom>
          <a:noFill/>
          <a:ln>
            <a:noFill/>
          </a:ln>
        </p:spPr>
        <p:txBody>
          <a:bodyPr anchorCtr="0" anchor="t" bIns="91425" lIns="91425" spcFirstLastPara="1" rIns="91425" wrap="square" tIns="91425">
            <a:spAutoFit/>
          </a:bodyPr>
          <a:lstStyle/>
          <a:p>
            <a:pPr indent="0" lvl="0" marL="0" rtl="0" algn="l">
              <a:lnSpc>
                <a:spcPct val="100000"/>
              </a:lnSpc>
              <a:spcBef>
                <a:spcPts val="0"/>
              </a:spcBef>
              <a:spcAft>
                <a:spcPts val="0"/>
              </a:spcAft>
              <a:buNone/>
            </a:pPr>
            <a:r>
              <a:rPr b="1" lang="de" sz="2300">
                <a:latin typeface="Raleway"/>
                <a:ea typeface="Raleway"/>
                <a:cs typeface="Raleway"/>
                <a:sym typeface="Raleway"/>
              </a:rPr>
              <a:t>Was macht Dich stark?</a:t>
            </a:r>
            <a:endParaRPr b="1" sz="2300">
              <a:latin typeface="Raleway"/>
              <a:ea typeface="Raleway"/>
              <a:cs typeface="Raleway"/>
              <a:sym typeface="Raleway"/>
            </a:endParaRPr>
          </a:p>
        </p:txBody>
      </p:sp>
      <p:sp>
        <p:nvSpPr>
          <p:cNvPr id="98" name="Google Shape;98;p17"/>
          <p:cNvSpPr txBox="1"/>
          <p:nvPr/>
        </p:nvSpPr>
        <p:spPr>
          <a:xfrm>
            <a:off x="373300" y="892100"/>
            <a:ext cx="2460300" cy="341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de" sz="1000">
                <a:latin typeface="Lato"/>
                <a:ea typeface="Lato"/>
                <a:cs typeface="Lato"/>
                <a:sym typeface="Lato"/>
              </a:rPr>
              <a:t>Um selbstbewusst seiner Berufung zu folgen und bewusst zu glauben, braucht es ein Wissen über die eigenen Stärken und Schwächen. Die christliche </a:t>
            </a:r>
            <a:r>
              <a:rPr lang="de" sz="1000">
                <a:latin typeface="Lato"/>
                <a:ea typeface="Lato"/>
                <a:cs typeface="Lato"/>
                <a:sym typeface="Lato"/>
              </a:rPr>
              <a:t>Tradition</a:t>
            </a:r>
            <a:r>
              <a:rPr lang="de" sz="1000">
                <a:latin typeface="Lato"/>
                <a:ea typeface="Lato"/>
                <a:cs typeface="Lato"/>
                <a:sym typeface="Lato"/>
              </a:rPr>
              <a:t> nennt dies </a:t>
            </a:r>
            <a:r>
              <a:rPr i="1" lang="de" sz="1000">
                <a:latin typeface="Lato"/>
                <a:ea typeface="Lato"/>
                <a:cs typeface="Lato"/>
                <a:sym typeface="Lato"/>
              </a:rPr>
              <a:t>Charismen</a:t>
            </a:r>
            <a:r>
              <a:rPr lang="de" sz="1000">
                <a:latin typeface="Lato"/>
                <a:ea typeface="Lato"/>
                <a:cs typeface="Lato"/>
                <a:sym typeface="Lato"/>
              </a:rPr>
              <a:t>. Im zweiten Modul geht es genau um diese Charismen. Die Jugendliche bekommen kleine Übungen für den Alltag, die ihnen helfen können, sich selbst einzuschätzen.</a:t>
            </a:r>
            <a:endParaRPr sz="1000">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1000">
              <a:latin typeface="Lato"/>
              <a:ea typeface="Lato"/>
              <a:cs typeface="Lato"/>
              <a:sym typeface="Lato"/>
            </a:endParaRPr>
          </a:p>
          <a:p>
            <a:pPr indent="0" lvl="0" marL="0" rtl="0" algn="l">
              <a:spcBef>
                <a:spcPts val="0"/>
              </a:spcBef>
              <a:spcAft>
                <a:spcPts val="0"/>
              </a:spcAft>
              <a:buNone/>
            </a:pPr>
            <a:r>
              <a:rPr lang="de" sz="1000">
                <a:latin typeface="Lato"/>
                <a:ea typeface="Lato"/>
                <a:cs typeface="Lato"/>
                <a:sym typeface="Lato"/>
              </a:rPr>
              <a:t>Die Annahme des Ungleichgewichts von Stärken und Schwächen hat im Christentum einen ganz besonderen Widerhall gefunden. Durch die Inkarnation Gottes in Jesus Christus, hat Gott sich selbst Schwäche zugetraut, um die Menschen zu befreien. Das ist der Wesenskern des christlichen Glaubens. Charismen sind nicht Unperfektheiten, sondern sie sind gottgewollt und damit zutiefst menschlich.</a:t>
            </a:r>
            <a:endParaRPr sz="1000">
              <a:latin typeface="Lato"/>
              <a:ea typeface="Lato"/>
              <a:cs typeface="Lato"/>
              <a:sym typeface="Lato"/>
            </a:endParaRPr>
          </a:p>
        </p:txBody>
      </p:sp>
      <p:graphicFrame>
        <p:nvGraphicFramePr>
          <p:cNvPr id="99" name="Google Shape;99;p17"/>
          <p:cNvGraphicFramePr/>
          <p:nvPr/>
        </p:nvGraphicFramePr>
        <p:xfrm>
          <a:off x="3604025" y="499800"/>
          <a:ext cx="3000000" cy="3000000"/>
        </p:xfrm>
        <a:graphic>
          <a:graphicData uri="http://schemas.openxmlformats.org/drawingml/2006/table">
            <a:tbl>
              <a:tblPr>
                <a:noFill/>
                <a:tableStyleId>{006CA43E-730C-4900-A97C-7C40BCC69A3A}</a:tableStyleId>
              </a:tblPr>
              <a:tblGrid>
                <a:gridCol w="977025"/>
                <a:gridCol w="4409100"/>
              </a:tblGrid>
              <a:tr h="426675">
                <a:tc>
                  <a:txBody>
                    <a:bodyPr/>
                    <a:lstStyle/>
                    <a:p>
                      <a:pPr indent="0" lvl="0" marL="0" rtl="0" algn="l">
                        <a:spcBef>
                          <a:spcPts val="0"/>
                        </a:spcBef>
                        <a:spcAft>
                          <a:spcPts val="0"/>
                        </a:spcAft>
                        <a:buNone/>
                      </a:pPr>
                      <a:r>
                        <a:rPr b="1" lang="de" sz="800">
                          <a:latin typeface="Lato"/>
                          <a:ea typeface="Lato"/>
                          <a:cs typeface="Lato"/>
                          <a:sym typeface="Lato"/>
                        </a:rPr>
                        <a:t>Kurzfilm</a:t>
                      </a:r>
                      <a:endParaRPr b="1"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800">
                          <a:latin typeface="Lato"/>
                          <a:ea typeface="Lato"/>
                          <a:cs typeface="Lato"/>
                          <a:sym typeface="Lato"/>
                        </a:rPr>
                        <a:t>Echt </a:t>
                      </a:r>
                      <a:r>
                        <a:rPr lang="de" sz="800">
                          <a:latin typeface="Lato"/>
                          <a:ea typeface="Lato"/>
                          <a:cs typeface="Lato"/>
                          <a:sym typeface="Lato"/>
                        </a:rPr>
                        <a:t>(Phil Rieger) / 15 Minuten / Elements i2</a:t>
                      </a:r>
                      <a:endParaRPr sz="800">
                        <a:latin typeface="Lato"/>
                        <a:ea typeface="Lato"/>
                        <a:cs typeface="Lato"/>
                        <a:sym typeface="Lato"/>
                      </a:endParaRPr>
                    </a:p>
                    <a:p>
                      <a:pPr indent="0" lvl="0" marL="0" rtl="0" algn="l">
                        <a:spcBef>
                          <a:spcPts val="0"/>
                        </a:spcBef>
                        <a:spcAft>
                          <a:spcPts val="0"/>
                        </a:spcAft>
                        <a:buNone/>
                      </a:pPr>
                      <a:r>
                        <a:rPr lang="de" sz="800" u="sng">
                          <a:solidFill>
                            <a:schemeClr val="hlink"/>
                          </a:solidFill>
                          <a:latin typeface="Lato"/>
                          <a:ea typeface="Lato"/>
                          <a:cs typeface="Lato"/>
                          <a:sym typeface="Lato"/>
                          <a:hlinkClick r:id="rId3"/>
                        </a:rPr>
                        <a:t>https://ref.ruach.jetzt/elements</a:t>
                      </a:r>
                      <a:r>
                        <a:rPr lang="de" sz="800" u="sng">
                          <a:solidFill>
                            <a:schemeClr val="hlink"/>
                          </a:solidFill>
                          <a:latin typeface="Lato"/>
                          <a:ea typeface="Lato"/>
                          <a:cs typeface="Lato"/>
                          <a:sym typeface="Lato"/>
                          <a:hlinkClick r:id="rId4"/>
                        </a:rPr>
                        <a:t>/i2</a:t>
                      </a:r>
                      <a:r>
                        <a:rPr lang="de" sz="800">
                          <a:latin typeface="Lato"/>
                          <a:ea typeface="Lato"/>
                          <a:cs typeface="Lato"/>
                          <a:sym typeface="Lato"/>
                        </a:rPr>
                        <a:t> </a:t>
                      </a:r>
                      <a:endParaRPr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914375">
                <a:tc>
                  <a:txBody>
                    <a:bodyPr/>
                    <a:lstStyle/>
                    <a:p>
                      <a:pPr indent="0" lvl="0" marL="0" rtl="0" algn="l">
                        <a:spcBef>
                          <a:spcPts val="0"/>
                        </a:spcBef>
                        <a:spcAft>
                          <a:spcPts val="0"/>
                        </a:spcAft>
                        <a:buNone/>
                      </a:pPr>
                      <a:r>
                        <a:rPr i="1" lang="de" sz="700">
                          <a:latin typeface="Lato"/>
                          <a:ea typeface="Lato"/>
                          <a:cs typeface="Lato"/>
                          <a:sym typeface="Lato"/>
                        </a:rPr>
                        <a:t>Zusammenfassung</a:t>
                      </a:r>
                      <a:endParaRPr i="1" sz="7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800">
                          <a:latin typeface="Lato"/>
                          <a:ea typeface="Lato"/>
                          <a:cs typeface="Lato"/>
                          <a:sym typeface="Lato"/>
                        </a:rPr>
                        <a:t>Frederik und Alis sind beruflich erfolgreich und haben sich ein schickes Eigenheim erarbeitet. Alis ist dennoch frustriert. Sie ärgert sich, dass die Beiden es nicht schaffen soziale Kontakte zu knüpfen. Aus ihrer Verzweiflung heraus setzt Ali alles daran die Kennlernabende mit den anderen Paaren perfekt zu inszenieren. Auch was Frederik zu tun und zu lassen hat. Es darf nur kein Fehler passieren. </a:t>
                      </a:r>
                      <a:endParaRPr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100" name="Google Shape;100;p17"/>
          <p:cNvGraphicFramePr/>
          <p:nvPr/>
        </p:nvGraphicFramePr>
        <p:xfrm>
          <a:off x="3604025" y="1786663"/>
          <a:ext cx="3000000" cy="3000000"/>
        </p:xfrm>
        <a:graphic>
          <a:graphicData uri="http://schemas.openxmlformats.org/drawingml/2006/table">
            <a:tbl>
              <a:tblPr>
                <a:noFill/>
                <a:tableStyleId>{006CA43E-730C-4900-A97C-7C40BCC69A3A}</a:tableStyleId>
              </a:tblPr>
              <a:tblGrid>
                <a:gridCol w="977025"/>
                <a:gridCol w="4409100"/>
              </a:tblGrid>
              <a:tr h="284150">
                <a:tc>
                  <a:txBody>
                    <a:bodyPr/>
                    <a:lstStyle/>
                    <a:p>
                      <a:pPr indent="0" lvl="0" marL="0" rtl="0" algn="l">
                        <a:spcBef>
                          <a:spcPts val="0"/>
                        </a:spcBef>
                        <a:spcAft>
                          <a:spcPts val="0"/>
                        </a:spcAft>
                        <a:buNone/>
                      </a:pPr>
                      <a:r>
                        <a:rPr b="1" lang="de" sz="800">
                          <a:latin typeface="Lato"/>
                          <a:ea typeface="Lato"/>
                          <a:cs typeface="Lato"/>
                          <a:sym typeface="Lato"/>
                        </a:rPr>
                        <a:t>Gruppenaufgabe</a:t>
                      </a:r>
                      <a:endParaRPr b="1"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800">
                          <a:latin typeface="Lato"/>
                          <a:ea typeface="Lato"/>
                          <a:cs typeface="Lato"/>
                          <a:sym typeface="Lato"/>
                        </a:rPr>
                        <a:t>Bilder von mir</a:t>
                      </a:r>
                      <a:r>
                        <a:rPr lang="de" sz="800">
                          <a:latin typeface="Lato"/>
                          <a:ea typeface="Lato"/>
                          <a:cs typeface="Lato"/>
                          <a:sym typeface="Lato"/>
                        </a:rPr>
                        <a:t>? / Elements M3</a:t>
                      </a:r>
                      <a:endParaRPr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914375">
                <a:tc>
                  <a:txBody>
                    <a:bodyPr/>
                    <a:lstStyle/>
                    <a:p>
                      <a:pPr indent="0" lvl="0" marL="0" rtl="0" algn="l">
                        <a:spcBef>
                          <a:spcPts val="0"/>
                        </a:spcBef>
                        <a:spcAft>
                          <a:spcPts val="0"/>
                        </a:spcAft>
                        <a:buNone/>
                      </a:pPr>
                      <a:r>
                        <a:t/>
                      </a:r>
                      <a:endParaRPr i="1"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800">
                          <a:latin typeface="Lato"/>
                          <a:ea typeface="Lato"/>
                          <a:cs typeface="Lato"/>
                          <a:sym typeface="Lato"/>
                        </a:rPr>
                        <a:t>Die Jugendlichen bekommen die Aufgaben in dreier Gruppen zusammen zu gehen und von jedem drei Bilder zu erstellen: Selfie (Filter erlaubt), selbstinsziniert, fremdinsziniert. Wenn keine Gruppenarbeit möglich ist, dann sollen die Jugendliche entsprechende Bilder aus ihren Fotoalben raussuchen.</a:t>
                      </a:r>
                      <a:endParaRPr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101" name="Google Shape;101;p17"/>
          <p:cNvGraphicFramePr/>
          <p:nvPr/>
        </p:nvGraphicFramePr>
        <p:xfrm>
          <a:off x="3604025" y="2715038"/>
          <a:ext cx="3000000" cy="3000000"/>
        </p:xfrm>
        <a:graphic>
          <a:graphicData uri="http://schemas.openxmlformats.org/drawingml/2006/table">
            <a:tbl>
              <a:tblPr>
                <a:noFill/>
                <a:tableStyleId>{006CA43E-730C-4900-A97C-7C40BCC69A3A}</a:tableStyleId>
              </a:tblPr>
              <a:tblGrid>
                <a:gridCol w="977025"/>
                <a:gridCol w="4409100"/>
              </a:tblGrid>
              <a:tr h="284150">
                <a:tc>
                  <a:txBody>
                    <a:bodyPr/>
                    <a:lstStyle/>
                    <a:p>
                      <a:pPr indent="0" lvl="0" marL="0" rtl="0" algn="l">
                        <a:spcBef>
                          <a:spcPts val="0"/>
                        </a:spcBef>
                        <a:spcAft>
                          <a:spcPts val="0"/>
                        </a:spcAft>
                        <a:buNone/>
                      </a:pPr>
                      <a:r>
                        <a:rPr b="1" lang="de" sz="800">
                          <a:latin typeface="Lato"/>
                          <a:ea typeface="Lato"/>
                          <a:cs typeface="Lato"/>
                          <a:sym typeface="Lato"/>
                        </a:rPr>
                        <a:t>Firmbezug</a:t>
                      </a:r>
                      <a:endParaRPr b="1"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800">
                          <a:latin typeface="Lato"/>
                          <a:ea typeface="Lato"/>
                          <a:cs typeface="Lato"/>
                          <a:sym typeface="Lato"/>
                        </a:rPr>
                        <a:t>Während der Firmung stehst Du nicht alleine vor dem Bischof. Hinter Dir steht Dein:e Firmpat:in. Er:Sie stärkt Dir den Rücken und bekräftigt Dich in Deiner Entscheidung.</a:t>
                      </a:r>
                      <a:endParaRPr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102" name="Google Shape;102;p17"/>
          <p:cNvGraphicFramePr/>
          <p:nvPr/>
        </p:nvGraphicFramePr>
        <p:xfrm>
          <a:off x="3604025" y="3295250"/>
          <a:ext cx="3000000" cy="3000000"/>
        </p:xfrm>
        <a:graphic>
          <a:graphicData uri="http://schemas.openxmlformats.org/drawingml/2006/table">
            <a:tbl>
              <a:tblPr>
                <a:noFill/>
                <a:tableStyleId>{006CA43E-730C-4900-A97C-7C40BCC69A3A}</a:tableStyleId>
              </a:tblPr>
              <a:tblGrid>
                <a:gridCol w="977025"/>
                <a:gridCol w="4409100"/>
              </a:tblGrid>
              <a:tr h="304775">
                <a:tc>
                  <a:txBody>
                    <a:bodyPr/>
                    <a:lstStyle/>
                    <a:p>
                      <a:pPr indent="0" lvl="0" marL="0" rtl="0" algn="l">
                        <a:spcBef>
                          <a:spcPts val="0"/>
                        </a:spcBef>
                        <a:spcAft>
                          <a:spcPts val="0"/>
                        </a:spcAft>
                        <a:buNone/>
                      </a:pPr>
                      <a:r>
                        <a:rPr b="1" lang="de" sz="800">
                          <a:latin typeface="Lato"/>
                          <a:ea typeface="Lato"/>
                          <a:cs typeface="Lato"/>
                          <a:sym typeface="Lato"/>
                        </a:rPr>
                        <a:t>Bibelstelle</a:t>
                      </a:r>
                      <a:endParaRPr b="1"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800">
                          <a:latin typeface="Lato"/>
                          <a:ea typeface="Lato"/>
                          <a:cs typeface="Lato"/>
                          <a:sym typeface="Lato"/>
                        </a:rPr>
                        <a:t>Ps 139 / 1 Samuel 16, 7 </a:t>
                      </a:r>
                      <a:endParaRPr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103" name="Google Shape;103;p17"/>
          <p:cNvGraphicFramePr/>
          <p:nvPr/>
        </p:nvGraphicFramePr>
        <p:xfrm>
          <a:off x="3604025" y="3790313"/>
          <a:ext cx="3000000" cy="3000000"/>
        </p:xfrm>
        <a:graphic>
          <a:graphicData uri="http://schemas.openxmlformats.org/drawingml/2006/table">
            <a:tbl>
              <a:tblPr>
                <a:noFill/>
                <a:tableStyleId>{006CA43E-730C-4900-A97C-7C40BCC69A3A}</a:tableStyleId>
              </a:tblPr>
              <a:tblGrid>
                <a:gridCol w="977025"/>
                <a:gridCol w="4409100"/>
              </a:tblGrid>
              <a:tr h="284150">
                <a:tc>
                  <a:txBody>
                    <a:bodyPr/>
                    <a:lstStyle/>
                    <a:p>
                      <a:pPr indent="0" lvl="0" marL="0" rtl="0" algn="l">
                        <a:spcBef>
                          <a:spcPts val="0"/>
                        </a:spcBef>
                        <a:spcAft>
                          <a:spcPts val="0"/>
                        </a:spcAft>
                        <a:buNone/>
                      </a:pPr>
                      <a:r>
                        <a:rPr b="1" lang="de" sz="800">
                          <a:latin typeface="Lato"/>
                          <a:ea typeface="Lato"/>
                          <a:cs typeface="Lato"/>
                          <a:sym typeface="Lato"/>
                        </a:rPr>
                        <a:t>Einzelaufgabe</a:t>
                      </a:r>
                      <a:endParaRPr b="1"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800">
                          <a:latin typeface="Lato"/>
                          <a:ea typeface="Lato"/>
                          <a:cs typeface="Lato"/>
                          <a:sym typeface="Lato"/>
                        </a:rPr>
                        <a:t>Komplimente sammeln</a:t>
                      </a:r>
                      <a:endParaRPr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284150">
                <a:tc>
                  <a:txBody>
                    <a:bodyPr/>
                    <a:lstStyle/>
                    <a:p>
                      <a:pPr indent="0" lvl="0" marL="0" rtl="0" algn="l">
                        <a:spcBef>
                          <a:spcPts val="0"/>
                        </a:spcBef>
                        <a:spcAft>
                          <a:spcPts val="0"/>
                        </a:spcAft>
                        <a:buNone/>
                      </a:pPr>
                      <a:r>
                        <a:t/>
                      </a:r>
                      <a:endParaRPr b="1"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800">
                          <a:latin typeface="Lato"/>
                          <a:ea typeface="Lato"/>
                          <a:cs typeface="Lato"/>
                          <a:sym typeface="Lato"/>
                        </a:rPr>
                        <a:t>Weißt Du eigentlich was andere an Dir schätzen? Um das herauszufinden sollen die Jugendlichen ein Komplimentetagebuch führen. Immer, wenn sie ein Kompliment oder Lob erhalten, sollen Sie es sich notieren. Das schönste Kompliment, können sie in die gemeinsame Gruppe teilen.</a:t>
                      </a:r>
                      <a:endParaRPr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pic>
        <p:nvPicPr>
          <p:cNvPr id="104" name="Google Shape;104;p17"/>
          <p:cNvPicPr preferRelativeResize="0"/>
          <p:nvPr/>
        </p:nvPicPr>
        <p:blipFill rotWithShape="1">
          <a:blip r:embed="rId5">
            <a:alphaModFix/>
          </a:blip>
          <a:srcRect b="0" l="0" r="0" t="0"/>
          <a:stretch/>
        </p:blipFill>
        <p:spPr>
          <a:xfrm>
            <a:off x="109799" y="4049325"/>
            <a:ext cx="1007500" cy="10075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
        <p:nvSpPr>
          <p:cNvPr id="110" name="Google Shape;110;p18"/>
          <p:cNvSpPr txBox="1"/>
          <p:nvPr/>
        </p:nvSpPr>
        <p:spPr>
          <a:xfrm>
            <a:off x="373300" y="317075"/>
            <a:ext cx="3000000" cy="677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de" sz="3200">
                <a:latin typeface="Raleway"/>
                <a:ea typeface="Raleway"/>
                <a:cs typeface="Raleway"/>
                <a:sym typeface="Raleway"/>
              </a:rPr>
              <a:t>Modul 3</a:t>
            </a:r>
            <a:endParaRPr b="1" sz="3200">
              <a:latin typeface="Raleway"/>
              <a:ea typeface="Raleway"/>
              <a:cs typeface="Raleway"/>
              <a:sym typeface="Raleway"/>
            </a:endParaRPr>
          </a:p>
        </p:txBody>
      </p:sp>
      <p:sp>
        <p:nvSpPr>
          <p:cNvPr id="111" name="Google Shape;111;p18"/>
          <p:cNvSpPr txBox="1"/>
          <p:nvPr/>
        </p:nvSpPr>
        <p:spPr>
          <a:xfrm>
            <a:off x="967711" y="4106675"/>
            <a:ext cx="1999500" cy="892800"/>
          </a:xfrm>
          <a:prstGeom prst="rect">
            <a:avLst/>
          </a:prstGeom>
          <a:noFill/>
          <a:ln>
            <a:noFill/>
          </a:ln>
        </p:spPr>
        <p:txBody>
          <a:bodyPr anchorCtr="0" anchor="t" bIns="91425" lIns="91425" spcFirstLastPara="1" rIns="91425" wrap="square" tIns="91425">
            <a:spAutoFit/>
          </a:bodyPr>
          <a:lstStyle/>
          <a:p>
            <a:pPr indent="0" lvl="0" marL="0" rtl="0" algn="l">
              <a:lnSpc>
                <a:spcPct val="100000"/>
              </a:lnSpc>
              <a:spcBef>
                <a:spcPts val="0"/>
              </a:spcBef>
              <a:spcAft>
                <a:spcPts val="0"/>
              </a:spcAft>
              <a:buNone/>
            </a:pPr>
            <a:r>
              <a:rPr b="1" lang="de" sz="2300">
                <a:latin typeface="Raleway"/>
                <a:ea typeface="Raleway"/>
                <a:cs typeface="Raleway"/>
                <a:sym typeface="Raleway"/>
              </a:rPr>
              <a:t>Worauf hörst Du?</a:t>
            </a:r>
            <a:endParaRPr b="1" sz="2300">
              <a:latin typeface="Raleway"/>
              <a:ea typeface="Raleway"/>
              <a:cs typeface="Raleway"/>
              <a:sym typeface="Raleway"/>
            </a:endParaRPr>
          </a:p>
        </p:txBody>
      </p:sp>
      <p:sp>
        <p:nvSpPr>
          <p:cNvPr id="112" name="Google Shape;112;p18"/>
          <p:cNvSpPr txBox="1"/>
          <p:nvPr/>
        </p:nvSpPr>
        <p:spPr>
          <a:xfrm>
            <a:off x="373300" y="892100"/>
            <a:ext cx="2460300" cy="3570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de" sz="1000">
                <a:latin typeface="Lato"/>
                <a:ea typeface="Lato"/>
                <a:cs typeface="Lato"/>
                <a:sym typeface="Lato"/>
              </a:rPr>
              <a:t>In unserer Informationsgesellschaft ist es einfach zu senden. Und je mehr senden, desto schwieriger wird es allen zuzuhören. Deswegen machen wir das selbstverständlich nicht, sondern suchen uns unsere Sender:innen aus. Im dritten Modul geht es um das Wahrnehmen, welchen inneren Stimmen wir folgen. Wofür stehen diese eigentlich ein? Lohnt es sich für mich auf diese zu hören?</a:t>
            </a:r>
            <a:endParaRPr sz="1000">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1000">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de" sz="1000">
                <a:latin typeface="Lato"/>
                <a:ea typeface="Lato"/>
                <a:cs typeface="Lato"/>
                <a:sym typeface="Lato"/>
              </a:rPr>
              <a:t>In der christlichen Tradition ist es die heilige Geistkraft, über die Gott uns leitet. Im Pfingstereignis wird deutlich: Gott gibt Kraft und bleibt bei uns. Die Firmung ist ein sichtbares Zeichen genau dieser Überzeugung. </a:t>
            </a:r>
            <a:endParaRPr sz="1000">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de" sz="1000">
                <a:latin typeface="Lato"/>
                <a:ea typeface="Lato"/>
                <a:cs typeface="Lato"/>
                <a:sym typeface="Lato"/>
              </a:rPr>
              <a:t>Doch worin unterscheidet sich Gottes Stimme gegenüber anderen? Dabei hilft die Unterscheidung der Geister.</a:t>
            </a:r>
            <a:endParaRPr sz="1000">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1000">
              <a:latin typeface="Lato"/>
              <a:ea typeface="Lato"/>
              <a:cs typeface="Lato"/>
              <a:sym typeface="Lato"/>
            </a:endParaRPr>
          </a:p>
          <a:p>
            <a:pPr indent="0" lvl="0" marL="0" rtl="0" algn="l">
              <a:spcBef>
                <a:spcPts val="0"/>
              </a:spcBef>
              <a:spcAft>
                <a:spcPts val="0"/>
              </a:spcAft>
              <a:buNone/>
            </a:pPr>
            <a:r>
              <a:t/>
            </a:r>
            <a:endParaRPr sz="1000">
              <a:latin typeface="Lato"/>
              <a:ea typeface="Lato"/>
              <a:cs typeface="Lato"/>
              <a:sym typeface="Lato"/>
            </a:endParaRPr>
          </a:p>
        </p:txBody>
      </p:sp>
      <p:graphicFrame>
        <p:nvGraphicFramePr>
          <p:cNvPr id="113" name="Google Shape;113;p18"/>
          <p:cNvGraphicFramePr/>
          <p:nvPr/>
        </p:nvGraphicFramePr>
        <p:xfrm>
          <a:off x="3604025" y="499800"/>
          <a:ext cx="3000000" cy="3000000"/>
        </p:xfrm>
        <a:graphic>
          <a:graphicData uri="http://schemas.openxmlformats.org/drawingml/2006/table">
            <a:tbl>
              <a:tblPr>
                <a:noFill/>
                <a:tableStyleId>{006CA43E-730C-4900-A97C-7C40BCC69A3A}</a:tableStyleId>
              </a:tblPr>
              <a:tblGrid>
                <a:gridCol w="977025"/>
                <a:gridCol w="4409100"/>
              </a:tblGrid>
              <a:tr h="426675">
                <a:tc>
                  <a:txBody>
                    <a:bodyPr/>
                    <a:lstStyle/>
                    <a:p>
                      <a:pPr indent="0" lvl="0" marL="0" rtl="0" algn="l">
                        <a:spcBef>
                          <a:spcPts val="0"/>
                        </a:spcBef>
                        <a:spcAft>
                          <a:spcPts val="0"/>
                        </a:spcAft>
                        <a:buNone/>
                      </a:pPr>
                      <a:r>
                        <a:rPr b="1" lang="de" sz="800">
                          <a:latin typeface="Lato"/>
                          <a:ea typeface="Lato"/>
                          <a:cs typeface="Lato"/>
                          <a:sym typeface="Lato"/>
                        </a:rPr>
                        <a:t>Kurzfilm</a:t>
                      </a:r>
                      <a:endParaRPr b="1"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800">
                          <a:latin typeface="Lato"/>
                          <a:ea typeface="Lato"/>
                          <a:cs typeface="Lato"/>
                          <a:sym typeface="Lato"/>
                        </a:rPr>
                        <a:t>Inner Workings </a:t>
                      </a:r>
                      <a:r>
                        <a:rPr lang="de" sz="800">
                          <a:latin typeface="Lato"/>
                          <a:ea typeface="Lato"/>
                          <a:cs typeface="Lato"/>
                          <a:sym typeface="Lato"/>
                        </a:rPr>
                        <a:t>(Disney) / 6:23 Minuten / Elements I8</a:t>
                      </a:r>
                      <a:endParaRPr sz="800">
                        <a:latin typeface="Lato"/>
                        <a:ea typeface="Lato"/>
                        <a:cs typeface="Lato"/>
                        <a:sym typeface="Lato"/>
                      </a:endParaRPr>
                    </a:p>
                    <a:p>
                      <a:pPr indent="0" lvl="0" marL="0" rtl="0" algn="l">
                        <a:spcBef>
                          <a:spcPts val="0"/>
                        </a:spcBef>
                        <a:spcAft>
                          <a:spcPts val="0"/>
                        </a:spcAft>
                        <a:buNone/>
                      </a:pPr>
                      <a:r>
                        <a:rPr lang="de" sz="800" u="sng">
                          <a:solidFill>
                            <a:schemeClr val="hlink"/>
                          </a:solidFill>
                          <a:latin typeface="Lato"/>
                          <a:ea typeface="Lato"/>
                          <a:cs typeface="Lato"/>
                          <a:sym typeface="Lato"/>
                          <a:hlinkClick r:id="rId3"/>
                        </a:rPr>
                        <a:t>https://ref.ruach.jetzt/elements/i8</a:t>
                      </a:r>
                      <a:r>
                        <a:rPr lang="de" sz="800">
                          <a:latin typeface="Lato"/>
                          <a:ea typeface="Lato"/>
                          <a:cs typeface="Lato"/>
                          <a:sym typeface="Lato"/>
                        </a:rPr>
                        <a:t>   </a:t>
                      </a:r>
                      <a:endParaRPr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914375">
                <a:tc>
                  <a:txBody>
                    <a:bodyPr/>
                    <a:lstStyle/>
                    <a:p>
                      <a:pPr indent="0" lvl="0" marL="0" rtl="0" algn="l">
                        <a:spcBef>
                          <a:spcPts val="0"/>
                        </a:spcBef>
                        <a:spcAft>
                          <a:spcPts val="0"/>
                        </a:spcAft>
                        <a:buNone/>
                      </a:pPr>
                      <a:r>
                        <a:rPr i="1" lang="de" sz="700">
                          <a:latin typeface="Lato"/>
                          <a:ea typeface="Lato"/>
                          <a:cs typeface="Lato"/>
                          <a:sym typeface="Lato"/>
                        </a:rPr>
                        <a:t>Zusammenfassung</a:t>
                      </a:r>
                      <a:endParaRPr i="1" sz="7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800">
                          <a:latin typeface="Lato"/>
                          <a:ea typeface="Lato"/>
                          <a:cs typeface="Lato"/>
                          <a:sym typeface="Lato"/>
                        </a:rPr>
                        <a:t>Worauf hörst Du? Dein Hirn, dass Dir rational zeigt, was alles schiefgehen kann oder doch lieber auf Dein Herz? In diesem Kurzfilm werden die inneren Entscheidungen und die Konsequenzen gezeigt. Wild und frei oder doch rational richtig, aber auch ein bisschen langweilig. Dadurch, dass die „inneren Werte“ gezeigt werden, eignet es sich ideal als Gesprächseinstieg über die Frage was uns leitet. </a:t>
                      </a:r>
                      <a:endParaRPr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114" name="Google Shape;114;p18"/>
          <p:cNvGraphicFramePr/>
          <p:nvPr/>
        </p:nvGraphicFramePr>
        <p:xfrm>
          <a:off x="3604025" y="1786663"/>
          <a:ext cx="3000000" cy="3000000"/>
        </p:xfrm>
        <a:graphic>
          <a:graphicData uri="http://schemas.openxmlformats.org/drawingml/2006/table">
            <a:tbl>
              <a:tblPr>
                <a:noFill/>
                <a:tableStyleId>{006CA43E-730C-4900-A97C-7C40BCC69A3A}</a:tableStyleId>
              </a:tblPr>
              <a:tblGrid>
                <a:gridCol w="977025"/>
                <a:gridCol w="4409100"/>
              </a:tblGrid>
              <a:tr h="284150">
                <a:tc>
                  <a:txBody>
                    <a:bodyPr/>
                    <a:lstStyle/>
                    <a:p>
                      <a:pPr indent="0" lvl="0" marL="0" rtl="0" algn="l">
                        <a:spcBef>
                          <a:spcPts val="0"/>
                        </a:spcBef>
                        <a:spcAft>
                          <a:spcPts val="0"/>
                        </a:spcAft>
                        <a:buNone/>
                      </a:pPr>
                      <a:r>
                        <a:rPr b="1" lang="de" sz="800">
                          <a:latin typeface="Lato"/>
                          <a:ea typeface="Lato"/>
                          <a:cs typeface="Lato"/>
                          <a:sym typeface="Lato"/>
                        </a:rPr>
                        <a:t>Gruppenaufgabe</a:t>
                      </a:r>
                      <a:endParaRPr b="1"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800">
                          <a:latin typeface="Lato"/>
                          <a:ea typeface="Lato"/>
                          <a:cs typeface="Lato"/>
                          <a:sym typeface="Lato"/>
                        </a:rPr>
                        <a:t>Hoffnungsträger:innen</a:t>
                      </a:r>
                      <a:r>
                        <a:rPr lang="de" sz="800">
                          <a:latin typeface="Lato"/>
                          <a:ea typeface="Lato"/>
                          <a:cs typeface="Lato"/>
                          <a:sym typeface="Lato"/>
                        </a:rPr>
                        <a:t> / Elements M6</a:t>
                      </a:r>
                      <a:endParaRPr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914375">
                <a:tc>
                  <a:txBody>
                    <a:bodyPr/>
                    <a:lstStyle/>
                    <a:p>
                      <a:pPr indent="0" lvl="0" marL="0" rtl="0" algn="l">
                        <a:spcBef>
                          <a:spcPts val="0"/>
                        </a:spcBef>
                        <a:spcAft>
                          <a:spcPts val="0"/>
                        </a:spcAft>
                        <a:buNone/>
                      </a:pPr>
                      <a:r>
                        <a:t/>
                      </a:r>
                      <a:endParaRPr i="1"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800">
                          <a:latin typeface="Lato"/>
                          <a:ea typeface="Lato"/>
                          <a:cs typeface="Lato"/>
                          <a:sym typeface="Lato"/>
                        </a:rPr>
                        <a:t>Die Jugendliche bekommen die Aufgabe, ihre Social Media Profile und Lieblingsmedien nach Vorbildern zu durchforsten. Wem folge ich? Danach sollen sie nachlesen für welche Themen diese Personen einstehen und exemplarisch Themen und Personen vorstellen.</a:t>
                      </a:r>
                      <a:endParaRPr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115" name="Google Shape;115;p18"/>
          <p:cNvGraphicFramePr/>
          <p:nvPr/>
        </p:nvGraphicFramePr>
        <p:xfrm>
          <a:off x="3604025" y="2678263"/>
          <a:ext cx="3000000" cy="3000000"/>
        </p:xfrm>
        <a:graphic>
          <a:graphicData uri="http://schemas.openxmlformats.org/drawingml/2006/table">
            <a:tbl>
              <a:tblPr>
                <a:noFill/>
                <a:tableStyleId>{006CA43E-730C-4900-A97C-7C40BCC69A3A}</a:tableStyleId>
              </a:tblPr>
              <a:tblGrid>
                <a:gridCol w="977025"/>
                <a:gridCol w="4409100"/>
              </a:tblGrid>
              <a:tr h="284150">
                <a:tc>
                  <a:txBody>
                    <a:bodyPr/>
                    <a:lstStyle/>
                    <a:p>
                      <a:pPr indent="0" lvl="0" marL="0" rtl="0" algn="l">
                        <a:spcBef>
                          <a:spcPts val="0"/>
                        </a:spcBef>
                        <a:spcAft>
                          <a:spcPts val="0"/>
                        </a:spcAft>
                        <a:buNone/>
                      </a:pPr>
                      <a:r>
                        <a:rPr b="1" lang="de" sz="800">
                          <a:latin typeface="Lato"/>
                          <a:ea typeface="Lato"/>
                          <a:cs typeface="Lato"/>
                          <a:sym typeface="Lato"/>
                        </a:rPr>
                        <a:t>Firmbezug</a:t>
                      </a:r>
                      <a:endParaRPr b="1"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800">
                          <a:latin typeface="Lato"/>
                          <a:ea typeface="Lato"/>
                          <a:cs typeface="Lato"/>
                          <a:sym typeface="Lato"/>
                        </a:rPr>
                        <a:t>Mit der Firmung zeigst Du (nicht nur) den Anwesenden, dass Du bereit bist Entscheidungen für Dich zu treffen. Das wird besiegelt mit dem Auflagen der Hand. Denn, wenn es um das Innerste geht, braucht es keine Worte mehr. </a:t>
                      </a:r>
                      <a:endParaRPr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116" name="Google Shape;116;p18"/>
          <p:cNvGraphicFramePr/>
          <p:nvPr/>
        </p:nvGraphicFramePr>
        <p:xfrm>
          <a:off x="3604025" y="3295250"/>
          <a:ext cx="3000000" cy="3000000"/>
        </p:xfrm>
        <a:graphic>
          <a:graphicData uri="http://schemas.openxmlformats.org/drawingml/2006/table">
            <a:tbl>
              <a:tblPr>
                <a:noFill/>
                <a:tableStyleId>{006CA43E-730C-4900-A97C-7C40BCC69A3A}</a:tableStyleId>
              </a:tblPr>
              <a:tblGrid>
                <a:gridCol w="977025"/>
                <a:gridCol w="4409100"/>
              </a:tblGrid>
              <a:tr h="304775">
                <a:tc>
                  <a:txBody>
                    <a:bodyPr/>
                    <a:lstStyle/>
                    <a:p>
                      <a:pPr indent="0" lvl="0" marL="0" rtl="0" algn="l">
                        <a:spcBef>
                          <a:spcPts val="0"/>
                        </a:spcBef>
                        <a:spcAft>
                          <a:spcPts val="0"/>
                        </a:spcAft>
                        <a:buNone/>
                      </a:pPr>
                      <a:r>
                        <a:rPr b="1" lang="de" sz="800">
                          <a:latin typeface="Lato"/>
                          <a:ea typeface="Lato"/>
                          <a:cs typeface="Lato"/>
                          <a:sym typeface="Lato"/>
                        </a:rPr>
                        <a:t>Bibelstelle</a:t>
                      </a:r>
                      <a:endParaRPr b="1"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800">
                          <a:latin typeface="Lato"/>
                          <a:ea typeface="Lato"/>
                          <a:cs typeface="Lato"/>
                          <a:sym typeface="Lato"/>
                        </a:rPr>
                        <a:t>Apg 2 (Pfingsten)</a:t>
                      </a:r>
                      <a:endParaRPr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117" name="Google Shape;117;p18"/>
          <p:cNvGraphicFramePr/>
          <p:nvPr/>
        </p:nvGraphicFramePr>
        <p:xfrm>
          <a:off x="3604025" y="3790313"/>
          <a:ext cx="3000000" cy="3000000"/>
        </p:xfrm>
        <a:graphic>
          <a:graphicData uri="http://schemas.openxmlformats.org/drawingml/2006/table">
            <a:tbl>
              <a:tblPr>
                <a:noFill/>
                <a:tableStyleId>{006CA43E-730C-4900-A97C-7C40BCC69A3A}</a:tableStyleId>
              </a:tblPr>
              <a:tblGrid>
                <a:gridCol w="977025"/>
                <a:gridCol w="4409100"/>
              </a:tblGrid>
              <a:tr h="284150">
                <a:tc>
                  <a:txBody>
                    <a:bodyPr/>
                    <a:lstStyle/>
                    <a:p>
                      <a:pPr indent="0" lvl="0" marL="0" rtl="0" algn="l">
                        <a:spcBef>
                          <a:spcPts val="0"/>
                        </a:spcBef>
                        <a:spcAft>
                          <a:spcPts val="0"/>
                        </a:spcAft>
                        <a:buNone/>
                      </a:pPr>
                      <a:r>
                        <a:rPr b="1" lang="de" sz="800">
                          <a:latin typeface="Lato"/>
                          <a:ea typeface="Lato"/>
                          <a:cs typeface="Lato"/>
                          <a:sym typeface="Lato"/>
                        </a:rPr>
                        <a:t>Einzelaufgabe</a:t>
                      </a:r>
                      <a:endParaRPr b="1"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800">
                          <a:latin typeface="Lato"/>
                          <a:ea typeface="Lato"/>
                          <a:cs typeface="Lato"/>
                          <a:sym typeface="Lato"/>
                        </a:rPr>
                        <a:t>Unterscheidung der Geister</a:t>
                      </a:r>
                      <a:r>
                        <a:rPr lang="de" sz="800">
                          <a:latin typeface="Lato"/>
                          <a:ea typeface="Lato"/>
                          <a:cs typeface="Lato"/>
                          <a:sym typeface="Lato"/>
                        </a:rPr>
                        <a:t> / alles außer beten</a:t>
                      </a:r>
                      <a:endParaRPr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284150">
                <a:tc>
                  <a:txBody>
                    <a:bodyPr/>
                    <a:lstStyle/>
                    <a:p>
                      <a:pPr indent="0" lvl="0" marL="0" rtl="0" algn="l">
                        <a:spcBef>
                          <a:spcPts val="0"/>
                        </a:spcBef>
                        <a:spcAft>
                          <a:spcPts val="0"/>
                        </a:spcAft>
                        <a:buNone/>
                      </a:pPr>
                      <a:r>
                        <a:t/>
                      </a:r>
                      <a:endParaRPr b="1"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800">
                          <a:latin typeface="Lato"/>
                          <a:ea typeface="Lato"/>
                          <a:cs typeface="Lato"/>
                          <a:sym typeface="Lato"/>
                        </a:rPr>
                        <a:t>Eine Grundfrage der christlichen Spiritualität ist die Frage der Unterscheidung der inneren Stimmen. Ist die Stimme und das Verlangen, welche ich wahrnehme, etwas Gutes oder bringt mich die Entscheidungen auf eine falsche Fährte. Als Entscheidungshilfe, gibt es das Flowchart zur Unterscheidung der Geister.</a:t>
                      </a:r>
                      <a:endParaRPr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pic>
        <p:nvPicPr>
          <p:cNvPr id="118" name="Google Shape;118;p18"/>
          <p:cNvPicPr preferRelativeResize="0"/>
          <p:nvPr/>
        </p:nvPicPr>
        <p:blipFill rotWithShape="1">
          <a:blip r:embed="rId4">
            <a:alphaModFix/>
          </a:blip>
          <a:srcRect b="0" l="0" r="0" t="0"/>
          <a:stretch/>
        </p:blipFill>
        <p:spPr>
          <a:xfrm>
            <a:off x="109799" y="4049325"/>
            <a:ext cx="1007500" cy="10075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1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
        <p:nvSpPr>
          <p:cNvPr id="124" name="Google Shape;124;p19"/>
          <p:cNvSpPr txBox="1"/>
          <p:nvPr/>
        </p:nvSpPr>
        <p:spPr>
          <a:xfrm>
            <a:off x="373300" y="317075"/>
            <a:ext cx="3000000" cy="677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de" sz="3200">
                <a:latin typeface="Raleway"/>
                <a:ea typeface="Raleway"/>
                <a:cs typeface="Raleway"/>
                <a:sym typeface="Raleway"/>
              </a:rPr>
              <a:t>Modul 4</a:t>
            </a:r>
            <a:endParaRPr b="1" sz="3200">
              <a:latin typeface="Raleway"/>
              <a:ea typeface="Raleway"/>
              <a:cs typeface="Raleway"/>
              <a:sym typeface="Raleway"/>
            </a:endParaRPr>
          </a:p>
        </p:txBody>
      </p:sp>
      <p:sp>
        <p:nvSpPr>
          <p:cNvPr id="125" name="Google Shape;125;p19"/>
          <p:cNvSpPr txBox="1"/>
          <p:nvPr/>
        </p:nvSpPr>
        <p:spPr>
          <a:xfrm>
            <a:off x="967711" y="4106675"/>
            <a:ext cx="1999500" cy="892800"/>
          </a:xfrm>
          <a:prstGeom prst="rect">
            <a:avLst/>
          </a:prstGeom>
          <a:noFill/>
          <a:ln>
            <a:noFill/>
          </a:ln>
        </p:spPr>
        <p:txBody>
          <a:bodyPr anchorCtr="0" anchor="t" bIns="91425" lIns="91425" spcFirstLastPara="1" rIns="91425" wrap="square" tIns="91425">
            <a:spAutoFit/>
          </a:bodyPr>
          <a:lstStyle/>
          <a:p>
            <a:pPr indent="0" lvl="0" marL="0" rtl="0" algn="l">
              <a:lnSpc>
                <a:spcPct val="100000"/>
              </a:lnSpc>
              <a:spcBef>
                <a:spcPts val="0"/>
              </a:spcBef>
              <a:spcAft>
                <a:spcPts val="0"/>
              </a:spcAft>
              <a:buNone/>
            </a:pPr>
            <a:r>
              <a:rPr b="1" lang="de" sz="2300">
                <a:latin typeface="Raleway"/>
                <a:ea typeface="Raleway"/>
                <a:cs typeface="Raleway"/>
                <a:sym typeface="Raleway"/>
              </a:rPr>
              <a:t>Woher</a:t>
            </a:r>
            <a:endParaRPr b="1" sz="2300">
              <a:latin typeface="Raleway"/>
              <a:ea typeface="Raleway"/>
              <a:cs typeface="Raleway"/>
              <a:sym typeface="Raleway"/>
            </a:endParaRPr>
          </a:p>
          <a:p>
            <a:pPr indent="0" lvl="0" marL="0" rtl="0" algn="l">
              <a:lnSpc>
                <a:spcPct val="100000"/>
              </a:lnSpc>
              <a:spcBef>
                <a:spcPts val="0"/>
              </a:spcBef>
              <a:spcAft>
                <a:spcPts val="0"/>
              </a:spcAft>
              <a:buNone/>
            </a:pPr>
            <a:r>
              <a:rPr b="1" lang="de" sz="2300">
                <a:latin typeface="Raleway"/>
                <a:ea typeface="Raleway"/>
                <a:cs typeface="Raleway"/>
                <a:sym typeface="Raleway"/>
              </a:rPr>
              <a:t>geliebt?</a:t>
            </a:r>
            <a:endParaRPr b="1" sz="2300">
              <a:latin typeface="Raleway"/>
              <a:ea typeface="Raleway"/>
              <a:cs typeface="Raleway"/>
              <a:sym typeface="Raleway"/>
            </a:endParaRPr>
          </a:p>
        </p:txBody>
      </p:sp>
      <p:sp>
        <p:nvSpPr>
          <p:cNvPr id="126" name="Google Shape;126;p19"/>
          <p:cNvSpPr txBox="1"/>
          <p:nvPr/>
        </p:nvSpPr>
        <p:spPr>
          <a:xfrm>
            <a:off x="373300" y="892100"/>
            <a:ext cx="2752800" cy="341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de" sz="1000">
                <a:latin typeface="Lato"/>
                <a:ea typeface="Lato"/>
                <a:cs typeface="Lato"/>
                <a:sym typeface="Lato"/>
              </a:rPr>
              <a:t>Wir wären nicht die, die wir sind, wenn es nicht immer schon Leute in unserem Leben gegeben hätte, die uns geliebt und unterstützt haben. Genau an diese Menschen erinnert sich die Gruppe mit einer </a:t>
            </a:r>
            <a:r>
              <a:rPr i="1" lang="de" sz="1000">
                <a:latin typeface="Lato"/>
                <a:ea typeface="Lato"/>
                <a:cs typeface="Lato"/>
                <a:sym typeface="Lato"/>
              </a:rPr>
              <a:t>Hall of Fame</a:t>
            </a:r>
            <a:r>
              <a:rPr lang="de" sz="1000">
                <a:latin typeface="Lato"/>
                <a:ea typeface="Lato"/>
                <a:cs typeface="Lato"/>
                <a:sym typeface="Lato"/>
              </a:rPr>
              <a:t> der guten Menschen. Es wird deutlich: Wir müssen zwar alle unseren eigenen Weg finden, aber auch, wenn es sich manchmal so anfühlt, ohne Menschen, die einen unterstützen, die eine sichere Basis sind, die bedingungslos an mich glauben, wird es schwer mit dem mutig sein für Neues.</a:t>
            </a:r>
            <a:endParaRPr sz="1000">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1000">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de" sz="1000">
                <a:latin typeface="Lato"/>
                <a:ea typeface="Lato"/>
                <a:cs typeface="Lato"/>
                <a:sym typeface="Lato"/>
              </a:rPr>
              <a:t>Seit Anfang an ist die Kirche davon überzeugt, dass Glaube zwar etwas individuelles ist, aber die Gemeinschaft der Gläubigen den Einzelnen in seiner Beziehung zu Gott unterstützt. Die Gemeinschaft der Kirche ist der Sauerteig für deine Beziehung mit Gott.</a:t>
            </a:r>
            <a:endParaRPr sz="1000">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1000">
              <a:latin typeface="Lato"/>
              <a:ea typeface="Lato"/>
              <a:cs typeface="Lato"/>
              <a:sym typeface="Lato"/>
            </a:endParaRPr>
          </a:p>
          <a:p>
            <a:pPr indent="0" lvl="0" marL="0" rtl="0" algn="l">
              <a:spcBef>
                <a:spcPts val="0"/>
              </a:spcBef>
              <a:spcAft>
                <a:spcPts val="0"/>
              </a:spcAft>
              <a:buNone/>
            </a:pPr>
            <a:r>
              <a:t/>
            </a:r>
            <a:endParaRPr sz="1000">
              <a:latin typeface="Lato"/>
              <a:ea typeface="Lato"/>
              <a:cs typeface="Lato"/>
              <a:sym typeface="Lato"/>
            </a:endParaRPr>
          </a:p>
        </p:txBody>
      </p:sp>
      <p:graphicFrame>
        <p:nvGraphicFramePr>
          <p:cNvPr id="127" name="Google Shape;127;p19"/>
          <p:cNvGraphicFramePr/>
          <p:nvPr/>
        </p:nvGraphicFramePr>
        <p:xfrm>
          <a:off x="3604025" y="499800"/>
          <a:ext cx="3000000" cy="3000000"/>
        </p:xfrm>
        <a:graphic>
          <a:graphicData uri="http://schemas.openxmlformats.org/drawingml/2006/table">
            <a:tbl>
              <a:tblPr>
                <a:noFill/>
                <a:tableStyleId>{006CA43E-730C-4900-A97C-7C40BCC69A3A}</a:tableStyleId>
              </a:tblPr>
              <a:tblGrid>
                <a:gridCol w="977025"/>
                <a:gridCol w="4409100"/>
              </a:tblGrid>
              <a:tr h="426675">
                <a:tc>
                  <a:txBody>
                    <a:bodyPr/>
                    <a:lstStyle/>
                    <a:p>
                      <a:pPr indent="0" lvl="0" marL="0" rtl="0" algn="l">
                        <a:spcBef>
                          <a:spcPts val="0"/>
                        </a:spcBef>
                        <a:spcAft>
                          <a:spcPts val="0"/>
                        </a:spcAft>
                        <a:buNone/>
                      </a:pPr>
                      <a:r>
                        <a:rPr b="1" lang="de" sz="800">
                          <a:latin typeface="Lato"/>
                          <a:ea typeface="Lato"/>
                          <a:cs typeface="Lato"/>
                          <a:sym typeface="Lato"/>
                        </a:rPr>
                        <a:t>Kurzfilm</a:t>
                      </a:r>
                      <a:endParaRPr b="1"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800">
                          <a:latin typeface="Lato"/>
                          <a:ea typeface="Lato"/>
                          <a:cs typeface="Lato"/>
                          <a:sym typeface="Lato"/>
                        </a:rPr>
                        <a:t>Extinguished (Ashley Anderson &amp; Jacob Mann) / 3:43 Minuten</a:t>
                      </a:r>
                      <a:r>
                        <a:rPr lang="de" sz="800">
                          <a:latin typeface="Lato"/>
                          <a:ea typeface="Lato"/>
                          <a:cs typeface="Lato"/>
                          <a:sym typeface="Lato"/>
                        </a:rPr>
                        <a:t> / Elements I10</a:t>
                      </a:r>
                      <a:endParaRPr sz="800">
                        <a:latin typeface="Lato"/>
                        <a:ea typeface="Lato"/>
                        <a:cs typeface="Lato"/>
                        <a:sym typeface="Lato"/>
                      </a:endParaRPr>
                    </a:p>
                    <a:p>
                      <a:pPr indent="0" lvl="0" marL="0" rtl="0" algn="l">
                        <a:spcBef>
                          <a:spcPts val="0"/>
                        </a:spcBef>
                        <a:spcAft>
                          <a:spcPts val="0"/>
                        </a:spcAft>
                        <a:buNone/>
                      </a:pPr>
                      <a:r>
                        <a:rPr lang="de" sz="800" u="sng">
                          <a:solidFill>
                            <a:schemeClr val="hlink"/>
                          </a:solidFill>
                          <a:latin typeface="Lato"/>
                          <a:ea typeface="Lato"/>
                          <a:cs typeface="Lato"/>
                          <a:sym typeface="Lato"/>
                          <a:hlinkClick r:id="rId3"/>
                        </a:rPr>
                        <a:t>https://ref.ruach.jetzt/elements/i</a:t>
                      </a:r>
                      <a:r>
                        <a:rPr lang="de" sz="800" u="sng">
                          <a:solidFill>
                            <a:schemeClr val="hlink"/>
                          </a:solidFill>
                          <a:latin typeface="Lato"/>
                          <a:ea typeface="Lato"/>
                          <a:cs typeface="Lato"/>
                          <a:sym typeface="Lato"/>
                          <a:hlinkClick r:id="rId4"/>
                        </a:rPr>
                        <a:t>10</a:t>
                      </a:r>
                      <a:r>
                        <a:rPr lang="de" sz="800">
                          <a:latin typeface="Lato"/>
                          <a:ea typeface="Lato"/>
                          <a:cs typeface="Lato"/>
                          <a:sym typeface="Lato"/>
                        </a:rPr>
                        <a:t> </a:t>
                      </a:r>
                      <a:endParaRPr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914375">
                <a:tc>
                  <a:txBody>
                    <a:bodyPr/>
                    <a:lstStyle/>
                    <a:p>
                      <a:pPr indent="0" lvl="0" marL="0" rtl="0" algn="l">
                        <a:spcBef>
                          <a:spcPts val="0"/>
                        </a:spcBef>
                        <a:spcAft>
                          <a:spcPts val="0"/>
                        </a:spcAft>
                        <a:buNone/>
                      </a:pPr>
                      <a:r>
                        <a:rPr i="1" lang="de" sz="700">
                          <a:latin typeface="Lato"/>
                          <a:ea typeface="Lato"/>
                          <a:cs typeface="Lato"/>
                          <a:sym typeface="Lato"/>
                        </a:rPr>
                        <a:t>Zusammenfassung</a:t>
                      </a:r>
                      <a:endParaRPr i="1" sz="7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800">
                          <a:latin typeface="Lato"/>
                          <a:ea typeface="Lato"/>
                          <a:cs typeface="Lato"/>
                          <a:sym typeface="Lato"/>
                        </a:rPr>
                        <a:t>Der Hauptdarsteller hat schon lange verlernt zu lieben. Bis zu dem Tag, als eine junge Frau in seine Nachbarschaft zieht. Doch woher lieben, wenn die Flamme erloschen ist? Ein kleiner Kurzfilm über die Kraft der gegenseitigen Stärke durch lieben und liebhaben. Ein guter Ausgangspunkt für die Frage: Woher kommt meine Liebe?</a:t>
                      </a:r>
                      <a:endParaRPr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128" name="Google Shape;128;p19"/>
          <p:cNvGraphicFramePr/>
          <p:nvPr/>
        </p:nvGraphicFramePr>
        <p:xfrm>
          <a:off x="3604025" y="1786663"/>
          <a:ext cx="3000000" cy="3000000"/>
        </p:xfrm>
        <a:graphic>
          <a:graphicData uri="http://schemas.openxmlformats.org/drawingml/2006/table">
            <a:tbl>
              <a:tblPr>
                <a:noFill/>
                <a:tableStyleId>{006CA43E-730C-4900-A97C-7C40BCC69A3A}</a:tableStyleId>
              </a:tblPr>
              <a:tblGrid>
                <a:gridCol w="977025"/>
                <a:gridCol w="4409100"/>
              </a:tblGrid>
              <a:tr h="284150">
                <a:tc>
                  <a:txBody>
                    <a:bodyPr/>
                    <a:lstStyle/>
                    <a:p>
                      <a:pPr indent="0" lvl="0" marL="0" rtl="0" algn="l">
                        <a:spcBef>
                          <a:spcPts val="0"/>
                        </a:spcBef>
                        <a:spcAft>
                          <a:spcPts val="0"/>
                        </a:spcAft>
                        <a:buNone/>
                      </a:pPr>
                      <a:r>
                        <a:rPr b="1" lang="de" sz="800">
                          <a:latin typeface="Lato"/>
                          <a:ea typeface="Lato"/>
                          <a:cs typeface="Lato"/>
                          <a:sym typeface="Lato"/>
                        </a:rPr>
                        <a:t>Gruppenaufgabe</a:t>
                      </a:r>
                      <a:endParaRPr b="1"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800">
                          <a:latin typeface="Lato"/>
                          <a:ea typeface="Lato"/>
                          <a:cs typeface="Lato"/>
                          <a:sym typeface="Lato"/>
                        </a:rPr>
                        <a:t>Hall of Fame</a:t>
                      </a:r>
                      <a:r>
                        <a:rPr lang="de" sz="800">
                          <a:latin typeface="Lato"/>
                          <a:ea typeface="Lato"/>
                          <a:cs typeface="Lato"/>
                          <a:sym typeface="Lato"/>
                        </a:rPr>
                        <a:t> / Elements M19 / Begleitheft</a:t>
                      </a:r>
                      <a:endParaRPr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914375">
                <a:tc>
                  <a:txBody>
                    <a:bodyPr/>
                    <a:lstStyle/>
                    <a:p>
                      <a:pPr indent="0" lvl="0" marL="0" rtl="0" algn="l">
                        <a:spcBef>
                          <a:spcPts val="0"/>
                        </a:spcBef>
                        <a:spcAft>
                          <a:spcPts val="0"/>
                        </a:spcAft>
                        <a:buNone/>
                      </a:pPr>
                      <a:r>
                        <a:t/>
                      </a:r>
                      <a:endParaRPr i="1"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800">
                          <a:latin typeface="Lato"/>
                          <a:ea typeface="Lato"/>
                          <a:cs typeface="Lato"/>
                          <a:sym typeface="Lato"/>
                        </a:rPr>
                        <a:t>Menschen kommen und gehen und gehen doch nie ganz. Gib den Menschen, die für Dich da waren, einen Platz in Deiner </a:t>
                      </a:r>
                      <a:r>
                        <a:rPr i="1" lang="de" sz="800">
                          <a:latin typeface="Lato"/>
                          <a:ea typeface="Lato"/>
                          <a:cs typeface="Lato"/>
                          <a:sym typeface="Lato"/>
                        </a:rPr>
                        <a:t>Hall of Fame</a:t>
                      </a:r>
                      <a:r>
                        <a:rPr lang="de" sz="800">
                          <a:latin typeface="Lato"/>
                          <a:ea typeface="Lato"/>
                          <a:cs typeface="Lato"/>
                          <a:sym typeface="Lato"/>
                        </a:rPr>
                        <a:t>. Schreibe ein Wort oder mal ein Bild von etwas, dass stellvertretend für die Person steht. Dafür eignet sich eine Pinnwand oder ein Padlet.</a:t>
                      </a:r>
                      <a:endParaRPr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129" name="Google Shape;129;p19"/>
          <p:cNvGraphicFramePr/>
          <p:nvPr/>
        </p:nvGraphicFramePr>
        <p:xfrm>
          <a:off x="3604025" y="2678263"/>
          <a:ext cx="3000000" cy="3000000"/>
        </p:xfrm>
        <a:graphic>
          <a:graphicData uri="http://schemas.openxmlformats.org/drawingml/2006/table">
            <a:tbl>
              <a:tblPr>
                <a:noFill/>
                <a:tableStyleId>{006CA43E-730C-4900-A97C-7C40BCC69A3A}</a:tableStyleId>
              </a:tblPr>
              <a:tblGrid>
                <a:gridCol w="977025"/>
                <a:gridCol w="4409100"/>
              </a:tblGrid>
              <a:tr h="284150">
                <a:tc>
                  <a:txBody>
                    <a:bodyPr/>
                    <a:lstStyle/>
                    <a:p>
                      <a:pPr indent="0" lvl="0" marL="0" rtl="0" algn="l">
                        <a:spcBef>
                          <a:spcPts val="0"/>
                        </a:spcBef>
                        <a:spcAft>
                          <a:spcPts val="0"/>
                        </a:spcAft>
                        <a:buNone/>
                      </a:pPr>
                      <a:r>
                        <a:rPr b="1" lang="de" sz="800">
                          <a:latin typeface="Lato"/>
                          <a:ea typeface="Lato"/>
                          <a:cs typeface="Lato"/>
                          <a:sym typeface="Lato"/>
                        </a:rPr>
                        <a:t>Firmbezug</a:t>
                      </a:r>
                      <a:endParaRPr b="1"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800">
                          <a:latin typeface="Lato"/>
                          <a:ea typeface="Lato"/>
                          <a:cs typeface="Lato"/>
                          <a:sym typeface="Lato"/>
                        </a:rPr>
                        <a:t>Du wirst während der Firmung mit Chrisam gesalbt. Das Chrisam ist das kostbarste Öl, was die Kirche kennt. Die Salbung geschieht nur bei der Taufe, der Firmung, bei der Krankensalbung und der Weihe zum Priester. Es macht unmissverständlich klar, dass Du von Gott als Königskind geliebt bist.</a:t>
                      </a:r>
                      <a:endParaRPr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130" name="Google Shape;130;p19"/>
          <p:cNvGraphicFramePr/>
          <p:nvPr/>
        </p:nvGraphicFramePr>
        <p:xfrm>
          <a:off x="3604025" y="3295250"/>
          <a:ext cx="3000000" cy="3000000"/>
        </p:xfrm>
        <a:graphic>
          <a:graphicData uri="http://schemas.openxmlformats.org/drawingml/2006/table">
            <a:tbl>
              <a:tblPr>
                <a:noFill/>
                <a:tableStyleId>{006CA43E-730C-4900-A97C-7C40BCC69A3A}</a:tableStyleId>
              </a:tblPr>
              <a:tblGrid>
                <a:gridCol w="977025"/>
                <a:gridCol w="4409100"/>
              </a:tblGrid>
              <a:tr h="304775">
                <a:tc>
                  <a:txBody>
                    <a:bodyPr/>
                    <a:lstStyle/>
                    <a:p>
                      <a:pPr indent="0" lvl="0" marL="0" rtl="0" algn="l">
                        <a:spcBef>
                          <a:spcPts val="0"/>
                        </a:spcBef>
                        <a:spcAft>
                          <a:spcPts val="0"/>
                        </a:spcAft>
                        <a:buNone/>
                      </a:pPr>
                      <a:r>
                        <a:rPr b="1" lang="de" sz="800">
                          <a:latin typeface="Lato"/>
                          <a:ea typeface="Lato"/>
                          <a:cs typeface="Lato"/>
                          <a:sym typeface="Lato"/>
                        </a:rPr>
                        <a:t>Bibelstelle</a:t>
                      </a:r>
                      <a:endParaRPr b="1"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800">
                          <a:latin typeface="Lato"/>
                          <a:ea typeface="Lato"/>
                          <a:cs typeface="Lato"/>
                          <a:sym typeface="Lato"/>
                        </a:rPr>
                        <a:t>Lk 13, 18-21 (Gottes Reich ist wie ein Sauerteig)</a:t>
                      </a:r>
                      <a:endParaRPr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131" name="Google Shape;131;p19"/>
          <p:cNvGraphicFramePr/>
          <p:nvPr/>
        </p:nvGraphicFramePr>
        <p:xfrm>
          <a:off x="3604025" y="3790313"/>
          <a:ext cx="3000000" cy="3000000"/>
        </p:xfrm>
        <a:graphic>
          <a:graphicData uri="http://schemas.openxmlformats.org/drawingml/2006/table">
            <a:tbl>
              <a:tblPr>
                <a:noFill/>
                <a:tableStyleId>{006CA43E-730C-4900-A97C-7C40BCC69A3A}</a:tableStyleId>
              </a:tblPr>
              <a:tblGrid>
                <a:gridCol w="977025"/>
                <a:gridCol w="4409100"/>
              </a:tblGrid>
              <a:tr h="284150">
                <a:tc>
                  <a:txBody>
                    <a:bodyPr/>
                    <a:lstStyle/>
                    <a:p>
                      <a:pPr indent="0" lvl="0" marL="0" rtl="0" algn="l">
                        <a:spcBef>
                          <a:spcPts val="0"/>
                        </a:spcBef>
                        <a:spcAft>
                          <a:spcPts val="0"/>
                        </a:spcAft>
                        <a:buNone/>
                      </a:pPr>
                      <a:r>
                        <a:rPr b="1" lang="de" sz="800">
                          <a:latin typeface="Lato"/>
                          <a:ea typeface="Lato"/>
                          <a:cs typeface="Lato"/>
                          <a:sym typeface="Lato"/>
                        </a:rPr>
                        <a:t>Einzelaufgabe</a:t>
                      </a:r>
                      <a:endParaRPr b="1"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800">
                          <a:latin typeface="Lato"/>
                          <a:ea typeface="Lato"/>
                          <a:cs typeface="Lato"/>
                          <a:sym typeface="Lato"/>
                        </a:rPr>
                        <a:t>Glücksmenschen Kontaktbuch / Begleitheft</a:t>
                      </a:r>
                      <a:endParaRPr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284150">
                <a:tc>
                  <a:txBody>
                    <a:bodyPr/>
                    <a:lstStyle/>
                    <a:p>
                      <a:pPr indent="0" lvl="0" marL="0" rtl="0" algn="l">
                        <a:spcBef>
                          <a:spcPts val="0"/>
                        </a:spcBef>
                        <a:spcAft>
                          <a:spcPts val="0"/>
                        </a:spcAft>
                        <a:buNone/>
                      </a:pPr>
                      <a:r>
                        <a:t/>
                      </a:r>
                      <a:endParaRPr b="1"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800">
                          <a:latin typeface="Lato"/>
                          <a:ea typeface="Lato"/>
                          <a:cs typeface="Lato"/>
                          <a:sym typeface="Lato"/>
                        </a:rPr>
                        <a:t>Notfallkontakte kennt jeder. Darin sind die Leute aufgeführt, die im Notfall angerufen werden. In Deinem Glücksmenschen Kontaktbuch schreibst Du die Personen rein, die Du anrufen kannst, wenn es mal einen Glücksnotfall gibt. Zur Unterstützung, egal was passiert ist.</a:t>
                      </a:r>
                      <a:endParaRPr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pic>
        <p:nvPicPr>
          <p:cNvPr id="132" name="Google Shape;132;p19"/>
          <p:cNvPicPr preferRelativeResize="0"/>
          <p:nvPr/>
        </p:nvPicPr>
        <p:blipFill rotWithShape="1">
          <a:blip r:embed="rId5">
            <a:alphaModFix/>
          </a:blip>
          <a:srcRect b="0" l="0" r="0" t="0"/>
          <a:stretch/>
        </p:blipFill>
        <p:spPr>
          <a:xfrm>
            <a:off x="109799" y="4049325"/>
            <a:ext cx="1007500" cy="10075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
        <p:nvSpPr>
          <p:cNvPr id="138" name="Google Shape;138;p20"/>
          <p:cNvSpPr txBox="1"/>
          <p:nvPr/>
        </p:nvSpPr>
        <p:spPr>
          <a:xfrm>
            <a:off x="373300" y="317075"/>
            <a:ext cx="3000000" cy="677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de" sz="3200">
                <a:latin typeface="Raleway"/>
                <a:ea typeface="Raleway"/>
                <a:cs typeface="Raleway"/>
                <a:sym typeface="Raleway"/>
              </a:rPr>
              <a:t>Modul 5</a:t>
            </a:r>
            <a:endParaRPr b="1" sz="3200">
              <a:latin typeface="Raleway"/>
              <a:ea typeface="Raleway"/>
              <a:cs typeface="Raleway"/>
              <a:sym typeface="Raleway"/>
            </a:endParaRPr>
          </a:p>
        </p:txBody>
      </p:sp>
      <p:sp>
        <p:nvSpPr>
          <p:cNvPr id="139" name="Google Shape;139;p20"/>
          <p:cNvSpPr txBox="1"/>
          <p:nvPr/>
        </p:nvSpPr>
        <p:spPr>
          <a:xfrm>
            <a:off x="967711" y="4106675"/>
            <a:ext cx="1999500" cy="892800"/>
          </a:xfrm>
          <a:prstGeom prst="rect">
            <a:avLst/>
          </a:prstGeom>
          <a:noFill/>
          <a:ln>
            <a:noFill/>
          </a:ln>
        </p:spPr>
        <p:txBody>
          <a:bodyPr anchorCtr="0" anchor="t" bIns="91425" lIns="91425" spcFirstLastPara="1" rIns="91425" wrap="square" tIns="91425">
            <a:spAutoFit/>
          </a:bodyPr>
          <a:lstStyle/>
          <a:p>
            <a:pPr indent="0" lvl="0" marL="0" rtl="0" algn="l">
              <a:lnSpc>
                <a:spcPct val="100000"/>
              </a:lnSpc>
              <a:spcBef>
                <a:spcPts val="0"/>
              </a:spcBef>
              <a:spcAft>
                <a:spcPts val="0"/>
              </a:spcAft>
              <a:buNone/>
            </a:pPr>
            <a:r>
              <a:rPr b="1" lang="de" sz="2300">
                <a:latin typeface="Raleway"/>
                <a:ea typeface="Raleway"/>
                <a:cs typeface="Raleway"/>
                <a:sym typeface="Raleway"/>
              </a:rPr>
              <a:t>Wohin</a:t>
            </a:r>
            <a:endParaRPr b="1" sz="2300">
              <a:latin typeface="Raleway"/>
              <a:ea typeface="Raleway"/>
              <a:cs typeface="Raleway"/>
              <a:sym typeface="Raleway"/>
            </a:endParaRPr>
          </a:p>
          <a:p>
            <a:pPr indent="0" lvl="0" marL="0" rtl="0" algn="l">
              <a:lnSpc>
                <a:spcPct val="100000"/>
              </a:lnSpc>
              <a:spcBef>
                <a:spcPts val="0"/>
              </a:spcBef>
              <a:spcAft>
                <a:spcPts val="0"/>
              </a:spcAft>
              <a:buNone/>
            </a:pPr>
            <a:r>
              <a:rPr b="1" lang="de" sz="2300">
                <a:latin typeface="Raleway"/>
                <a:ea typeface="Raleway"/>
                <a:cs typeface="Raleway"/>
                <a:sym typeface="Raleway"/>
              </a:rPr>
              <a:t>gehts?</a:t>
            </a:r>
            <a:endParaRPr b="1" sz="2300">
              <a:latin typeface="Raleway"/>
              <a:ea typeface="Raleway"/>
              <a:cs typeface="Raleway"/>
              <a:sym typeface="Raleway"/>
            </a:endParaRPr>
          </a:p>
        </p:txBody>
      </p:sp>
      <p:sp>
        <p:nvSpPr>
          <p:cNvPr id="140" name="Google Shape;140;p20"/>
          <p:cNvSpPr txBox="1"/>
          <p:nvPr/>
        </p:nvSpPr>
        <p:spPr>
          <a:xfrm>
            <a:off x="373300" y="892100"/>
            <a:ext cx="2460300" cy="3109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de" sz="1000">
                <a:latin typeface="Lato"/>
                <a:ea typeface="Lato"/>
                <a:cs typeface="Lato"/>
                <a:sym typeface="Lato"/>
              </a:rPr>
              <a:t>Am Ende bleibt nicht mehr viel übrig. Die Jugendlichen wissen um ihre Träume, ihre Charismen, die Stimmen, die sie leiten und die Menschen, die sie unterstützen. Am Ende der Firmvorbereitung sind sie bereit zum Loslassen und alleine gehen.</a:t>
            </a:r>
            <a:endParaRPr sz="1000">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1000">
              <a:latin typeface="Lato"/>
              <a:ea typeface="Lato"/>
              <a:cs typeface="Lato"/>
              <a:sym typeface="Lato"/>
            </a:endParaRPr>
          </a:p>
          <a:p>
            <a:pPr indent="0" lvl="0" marL="0" rtl="0" algn="l">
              <a:spcBef>
                <a:spcPts val="0"/>
              </a:spcBef>
              <a:spcAft>
                <a:spcPts val="0"/>
              </a:spcAft>
              <a:buNone/>
            </a:pPr>
            <a:r>
              <a:rPr lang="de" sz="1000">
                <a:latin typeface="Lato"/>
                <a:ea typeface="Lato"/>
                <a:cs typeface="Lato"/>
                <a:sym typeface="Lato"/>
              </a:rPr>
              <a:t>Um zu lernen auf eigenen Beinen zu stehen, müssen sie lernen sich selbst zu verirren. Dabei unterstützt sie die </a:t>
            </a:r>
            <a:r>
              <a:rPr i="1" lang="de" sz="1000">
                <a:latin typeface="Lato"/>
                <a:ea typeface="Lato"/>
                <a:cs typeface="Lato"/>
                <a:sym typeface="Lato"/>
              </a:rPr>
              <a:t>Stadtpause</a:t>
            </a:r>
            <a:r>
              <a:rPr lang="de" sz="1000">
                <a:latin typeface="Lato"/>
                <a:ea typeface="Lato"/>
                <a:cs typeface="Lato"/>
                <a:sym typeface="Lato"/>
              </a:rPr>
              <a:t>. Am Ende bleibt die Frage: Welchen Satz nehmen sie mit? Welcher Satz leitet sie?</a:t>
            </a:r>
            <a:endParaRPr sz="1000">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1000">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de" sz="1000">
                <a:latin typeface="Lato"/>
                <a:ea typeface="Lato"/>
                <a:cs typeface="Lato"/>
                <a:sym typeface="Lato"/>
              </a:rPr>
              <a:t>Gott ruft Dich beim Namen und Gott schickt Dich wieder hinaus!</a:t>
            </a:r>
            <a:endParaRPr sz="1000">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1000">
              <a:latin typeface="Lato"/>
              <a:ea typeface="Lato"/>
              <a:cs typeface="Lato"/>
              <a:sym typeface="Lato"/>
            </a:endParaRPr>
          </a:p>
          <a:p>
            <a:pPr indent="0" lvl="0" marL="0" rtl="0" algn="l">
              <a:spcBef>
                <a:spcPts val="0"/>
              </a:spcBef>
              <a:spcAft>
                <a:spcPts val="0"/>
              </a:spcAft>
              <a:buNone/>
            </a:pPr>
            <a:r>
              <a:t/>
            </a:r>
            <a:endParaRPr sz="1000">
              <a:latin typeface="Lato"/>
              <a:ea typeface="Lato"/>
              <a:cs typeface="Lato"/>
              <a:sym typeface="Lato"/>
            </a:endParaRPr>
          </a:p>
        </p:txBody>
      </p:sp>
      <p:graphicFrame>
        <p:nvGraphicFramePr>
          <p:cNvPr id="141" name="Google Shape;141;p20"/>
          <p:cNvGraphicFramePr/>
          <p:nvPr/>
        </p:nvGraphicFramePr>
        <p:xfrm>
          <a:off x="3604025" y="499800"/>
          <a:ext cx="3000000" cy="3000000"/>
        </p:xfrm>
        <a:graphic>
          <a:graphicData uri="http://schemas.openxmlformats.org/drawingml/2006/table">
            <a:tbl>
              <a:tblPr>
                <a:noFill/>
                <a:tableStyleId>{006CA43E-730C-4900-A97C-7C40BCC69A3A}</a:tableStyleId>
              </a:tblPr>
              <a:tblGrid>
                <a:gridCol w="977025"/>
                <a:gridCol w="4409100"/>
              </a:tblGrid>
              <a:tr h="426675">
                <a:tc>
                  <a:txBody>
                    <a:bodyPr/>
                    <a:lstStyle/>
                    <a:p>
                      <a:pPr indent="0" lvl="0" marL="0" rtl="0" algn="l">
                        <a:spcBef>
                          <a:spcPts val="0"/>
                        </a:spcBef>
                        <a:spcAft>
                          <a:spcPts val="0"/>
                        </a:spcAft>
                        <a:buNone/>
                      </a:pPr>
                      <a:r>
                        <a:rPr b="1" lang="de" sz="800">
                          <a:latin typeface="Lato"/>
                          <a:ea typeface="Lato"/>
                          <a:cs typeface="Lato"/>
                          <a:sym typeface="Lato"/>
                        </a:rPr>
                        <a:t>Kurzfilm</a:t>
                      </a:r>
                      <a:endParaRPr b="1"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800">
                          <a:latin typeface="Lato"/>
                          <a:ea typeface="Lato"/>
                          <a:cs typeface="Lato"/>
                          <a:sym typeface="Lato"/>
                        </a:rPr>
                        <a:t>Pip / 4:05 Minuten</a:t>
                      </a:r>
                      <a:r>
                        <a:rPr lang="de" sz="800">
                          <a:latin typeface="Lato"/>
                          <a:ea typeface="Lato"/>
                          <a:cs typeface="Lato"/>
                          <a:sym typeface="Lato"/>
                        </a:rPr>
                        <a:t> / Elements I4</a:t>
                      </a:r>
                      <a:endParaRPr sz="800">
                        <a:latin typeface="Lato"/>
                        <a:ea typeface="Lato"/>
                        <a:cs typeface="Lato"/>
                        <a:sym typeface="Lato"/>
                      </a:endParaRPr>
                    </a:p>
                    <a:p>
                      <a:pPr indent="0" lvl="0" marL="0" rtl="0" algn="l">
                        <a:spcBef>
                          <a:spcPts val="0"/>
                        </a:spcBef>
                        <a:spcAft>
                          <a:spcPts val="0"/>
                        </a:spcAft>
                        <a:buNone/>
                      </a:pPr>
                      <a:r>
                        <a:rPr lang="de" sz="800" u="sng">
                          <a:solidFill>
                            <a:schemeClr val="hlink"/>
                          </a:solidFill>
                          <a:latin typeface="Lato"/>
                          <a:ea typeface="Lato"/>
                          <a:cs typeface="Lato"/>
                          <a:sym typeface="Lato"/>
                          <a:hlinkClick r:id="rId3"/>
                        </a:rPr>
                        <a:t>https://ref.ruach.jetzt/elements/i4</a:t>
                      </a:r>
                      <a:r>
                        <a:rPr lang="de" sz="800">
                          <a:latin typeface="Lato"/>
                          <a:ea typeface="Lato"/>
                          <a:cs typeface="Lato"/>
                          <a:sym typeface="Lato"/>
                        </a:rPr>
                        <a:t>   </a:t>
                      </a:r>
                      <a:endParaRPr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914375">
                <a:tc>
                  <a:txBody>
                    <a:bodyPr/>
                    <a:lstStyle/>
                    <a:p>
                      <a:pPr indent="0" lvl="0" marL="0" rtl="0" algn="l">
                        <a:spcBef>
                          <a:spcPts val="0"/>
                        </a:spcBef>
                        <a:spcAft>
                          <a:spcPts val="0"/>
                        </a:spcAft>
                        <a:buNone/>
                      </a:pPr>
                      <a:r>
                        <a:rPr i="1" lang="de" sz="700">
                          <a:latin typeface="Lato"/>
                          <a:ea typeface="Lato"/>
                          <a:cs typeface="Lato"/>
                          <a:sym typeface="Lato"/>
                        </a:rPr>
                        <a:t>Zusammenfassung</a:t>
                      </a:r>
                      <a:endParaRPr i="1" sz="7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800">
                          <a:latin typeface="Lato"/>
                          <a:ea typeface="Lato"/>
                          <a:cs typeface="Lato"/>
                          <a:sym typeface="Lato"/>
                        </a:rPr>
                        <a:t>Der kleine Hund Pip möchte auch ein Therapiehund werden. Doch es gibt viele Hindernisse auf dem Weg. Zu klein, zu abgelenkt, zu unruhig. Und bei der Abschlussprüfung; da vermasselt er es auch. Trotzdem findet er seinen Weg, um sich selbst den Traum von einem Leben für andere zu erfüllen. Dieser Kurzfilm bietet einen guten Anhaltspunkt, um über die Frage von Umwegen und bei Lebensentscheidungen ins Gespräch zu kommen.</a:t>
                      </a:r>
                      <a:endParaRPr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142" name="Google Shape;142;p20"/>
          <p:cNvGraphicFramePr/>
          <p:nvPr/>
        </p:nvGraphicFramePr>
        <p:xfrm>
          <a:off x="3604025" y="1786663"/>
          <a:ext cx="3000000" cy="3000000"/>
        </p:xfrm>
        <a:graphic>
          <a:graphicData uri="http://schemas.openxmlformats.org/drawingml/2006/table">
            <a:tbl>
              <a:tblPr>
                <a:noFill/>
                <a:tableStyleId>{006CA43E-730C-4900-A97C-7C40BCC69A3A}</a:tableStyleId>
              </a:tblPr>
              <a:tblGrid>
                <a:gridCol w="977025"/>
                <a:gridCol w="4409100"/>
              </a:tblGrid>
              <a:tr h="284150">
                <a:tc>
                  <a:txBody>
                    <a:bodyPr/>
                    <a:lstStyle/>
                    <a:p>
                      <a:pPr indent="0" lvl="0" marL="0" rtl="0" algn="l">
                        <a:spcBef>
                          <a:spcPts val="0"/>
                        </a:spcBef>
                        <a:spcAft>
                          <a:spcPts val="0"/>
                        </a:spcAft>
                        <a:buNone/>
                      </a:pPr>
                      <a:r>
                        <a:rPr b="1" lang="de" sz="800">
                          <a:latin typeface="Lato"/>
                          <a:ea typeface="Lato"/>
                          <a:cs typeface="Lato"/>
                          <a:sym typeface="Lato"/>
                        </a:rPr>
                        <a:t>Gruppenaufgabe</a:t>
                      </a:r>
                      <a:endParaRPr b="1"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800">
                          <a:latin typeface="Lato"/>
                          <a:ea typeface="Lato"/>
                          <a:cs typeface="Lato"/>
                          <a:sym typeface="Lato"/>
                        </a:rPr>
                        <a:t>Stadtpause </a:t>
                      </a:r>
                      <a:r>
                        <a:rPr lang="de" sz="800">
                          <a:latin typeface="Lato"/>
                          <a:ea typeface="Lato"/>
                          <a:cs typeface="Lato"/>
                          <a:sym typeface="Lato"/>
                        </a:rPr>
                        <a:t>/ Elements M12 / </a:t>
                      </a:r>
                      <a:r>
                        <a:rPr lang="de" sz="800" u="sng">
                          <a:solidFill>
                            <a:schemeClr val="hlink"/>
                          </a:solidFill>
                          <a:latin typeface="Lato"/>
                          <a:ea typeface="Lato"/>
                          <a:cs typeface="Lato"/>
                          <a:sym typeface="Lato"/>
                          <a:hlinkClick r:id="rId4"/>
                        </a:rPr>
                        <a:t>https://store.ruach.jetzt/produkt/stadtpause-kartenset/</a:t>
                      </a:r>
                      <a:r>
                        <a:rPr lang="de" sz="800">
                          <a:latin typeface="Lato"/>
                          <a:ea typeface="Lato"/>
                          <a:cs typeface="Lato"/>
                          <a:sym typeface="Lato"/>
                        </a:rPr>
                        <a:t> </a:t>
                      </a:r>
                      <a:endParaRPr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914375">
                <a:tc>
                  <a:txBody>
                    <a:bodyPr/>
                    <a:lstStyle/>
                    <a:p>
                      <a:pPr indent="0" lvl="0" marL="0" rtl="0" algn="l">
                        <a:spcBef>
                          <a:spcPts val="0"/>
                        </a:spcBef>
                        <a:spcAft>
                          <a:spcPts val="0"/>
                        </a:spcAft>
                        <a:buNone/>
                      </a:pPr>
                      <a:r>
                        <a:t/>
                      </a:r>
                      <a:endParaRPr i="1"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800">
                          <a:latin typeface="Lato"/>
                          <a:ea typeface="Lato"/>
                          <a:cs typeface="Lato"/>
                          <a:sym typeface="Lato"/>
                        </a:rPr>
                        <a:t>Wo eigentlich anfangen? Ein erster Schritt ist es, immer mal wieder unbekannte Wege zu gehen. Stadtpause hilft beim Verirren in der Stadt. Entweder als Kartenspiel oder mit einer Münze gespielt. Kopf (bei der nächsten Möglichkeit links), Zahl (rechts). Die Jugendliche sollen 30 Minuten gehen und anschließend ein Bild von dem Ort in die Gruppe posten, wo sie gelandet sind.</a:t>
                      </a:r>
                      <a:endParaRPr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143" name="Google Shape;143;p20"/>
          <p:cNvGraphicFramePr/>
          <p:nvPr/>
        </p:nvGraphicFramePr>
        <p:xfrm>
          <a:off x="3604025" y="2868563"/>
          <a:ext cx="3000000" cy="3000000"/>
        </p:xfrm>
        <a:graphic>
          <a:graphicData uri="http://schemas.openxmlformats.org/drawingml/2006/table">
            <a:tbl>
              <a:tblPr>
                <a:noFill/>
                <a:tableStyleId>{006CA43E-730C-4900-A97C-7C40BCC69A3A}</a:tableStyleId>
              </a:tblPr>
              <a:tblGrid>
                <a:gridCol w="977025"/>
                <a:gridCol w="4409100"/>
              </a:tblGrid>
              <a:tr h="284150">
                <a:tc>
                  <a:txBody>
                    <a:bodyPr/>
                    <a:lstStyle/>
                    <a:p>
                      <a:pPr indent="0" lvl="0" marL="0" rtl="0" algn="l">
                        <a:spcBef>
                          <a:spcPts val="0"/>
                        </a:spcBef>
                        <a:spcAft>
                          <a:spcPts val="0"/>
                        </a:spcAft>
                        <a:buNone/>
                      </a:pPr>
                      <a:r>
                        <a:rPr b="1" lang="de" sz="800">
                          <a:latin typeface="Lato"/>
                          <a:ea typeface="Lato"/>
                          <a:cs typeface="Lato"/>
                          <a:sym typeface="Lato"/>
                        </a:rPr>
                        <a:t>Firmbezug</a:t>
                      </a:r>
                      <a:endParaRPr b="1"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800">
                          <a:latin typeface="Lato"/>
                          <a:ea typeface="Lato"/>
                          <a:cs typeface="Lato"/>
                          <a:sym typeface="Lato"/>
                        </a:rPr>
                        <a:t>Du wirst bei der Firmung mit Deinem Namen gerufen. Nicht irgendjemand ist gemeint, sondern genau Du mit all Deinen Träumen, Stärken und Schwächen. Die Geschichte, die jetzt beginnt, ist die Geschichte, die Du gestalten kannst. Und dabei darfst Du Dir gewiss sein: Gott hat Dich bei Deinem Namen gerufen. Wenn Du magst, darfst Du antworten.</a:t>
                      </a:r>
                      <a:endParaRPr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144" name="Google Shape;144;p20"/>
          <p:cNvGraphicFramePr/>
          <p:nvPr/>
        </p:nvGraphicFramePr>
        <p:xfrm>
          <a:off x="3604025" y="3539100"/>
          <a:ext cx="3000000" cy="3000000"/>
        </p:xfrm>
        <a:graphic>
          <a:graphicData uri="http://schemas.openxmlformats.org/drawingml/2006/table">
            <a:tbl>
              <a:tblPr>
                <a:noFill/>
                <a:tableStyleId>{006CA43E-730C-4900-A97C-7C40BCC69A3A}</a:tableStyleId>
              </a:tblPr>
              <a:tblGrid>
                <a:gridCol w="977025"/>
                <a:gridCol w="4409100"/>
              </a:tblGrid>
              <a:tr h="304775">
                <a:tc>
                  <a:txBody>
                    <a:bodyPr/>
                    <a:lstStyle/>
                    <a:p>
                      <a:pPr indent="0" lvl="0" marL="0" rtl="0" algn="l">
                        <a:spcBef>
                          <a:spcPts val="0"/>
                        </a:spcBef>
                        <a:spcAft>
                          <a:spcPts val="0"/>
                        </a:spcAft>
                        <a:buNone/>
                      </a:pPr>
                      <a:r>
                        <a:rPr b="1" lang="de" sz="800">
                          <a:latin typeface="Lato"/>
                          <a:ea typeface="Lato"/>
                          <a:cs typeface="Lato"/>
                          <a:sym typeface="Lato"/>
                        </a:rPr>
                        <a:t>Bibelstelle</a:t>
                      </a:r>
                      <a:endParaRPr b="1"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800">
                          <a:latin typeface="Lato"/>
                          <a:ea typeface="Lato"/>
                          <a:cs typeface="Lato"/>
                          <a:sym typeface="Lato"/>
                        </a:rPr>
                        <a:t>Jes 43, 1-7 (Ich habe Dich bei Deinem Namen gerufen)</a:t>
                      </a:r>
                      <a:endParaRPr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145" name="Google Shape;145;p20"/>
          <p:cNvGraphicFramePr/>
          <p:nvPr/>
        </p:nvGraphicFramePr>
        <p:xfrm>
          <a:off x="3604025" y="3985313"/>
          <a:ext cx="3000000" cy="3000000"/>
        </p:xfrm>
        <a:graphic>
          <a:graphicData uri="http://schemas.openxmlformats.org/drawingml/2006/table">
            <a:tbl>
              <a:tblPr>
                <a:noFill/>
                <a:tableStyleId>{006CA43E-730C-4900-A97C-7C40BCC69A3A}</a:tableStyleId>
              </a:tblPr>
              <a:tblGrid>
                <a:gridCol w="977025"/>
                <a:gridCol w="4409100"/>
              </a:tblGrid>
              <a:tr h="284150">
                <a:tc>
                  <a:txBody>
                    <a:bodyPr/>
                    <a:lstStyle/>
                    <a:p>
                      <a:pPr indent="0" lvl="0" marL="0" rtl="0" algn="l">
                        <a:spcBef>
                          <a:spcPts val="0"/>
                        </a:spcBef>
                        <a:spcAft>
                          <a:spcPts val="0"/>
                        </a:spcAft>
                        <a:buNone/>
                      </a:pPr>
                      <a:r>
                        <a:rPr b="1" lang="de" sz="800">
                          <a:latin typeface="Lato"/>
                          <a:ea typeface="Lato"/>
                          <a:cs typeface="Lato"/>
                          <a:sym typeface="Lato"/>
                        </a:rPr>
                        <a:t>Einzelaufgabe</a:t>
                      </a:r>
                      <a:endParaRPr b="1"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800">
                          <a:latin typeface="Lato"/>
                          <a:ea typeface="Lato"/>
                          <a:cs typeface="Lato"/>
                          <a:sym typeface="Lato"/>
                        </a:rPr>
                        <a:t>Den einen Satz finden / Begleitheft</a:t>
                      </a:r>
                      <a:endParaRPr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284150">
                <a:tc>
                  <a:txBody>
                    <a:bodyPr/>
                    <a:lstStyle/>
                    <a:p>
                      <a:pPr indent="0" lvl="0" marL="0" rtl="0" algn="l">
                        <a:spcBef>
                          <a:spcPts val="0"/>
                        </a:spcBef>
                        <a:spcAft>
                          <a:spcPts val="0"/>
                        </a:spcAft>
                        <a:buNone/>
                      </a:pPr>
                      <a:r>
                        <a:t/>
                      </a:r>
                      <a:endParaRPr b="1"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de" sz="800">
                          <a:latin typeface="Lato"/>
                          <a:ea typeface="Lato"/>
                          <a:cs typeface="Lato"/>
                          <a:sym typeface="Lato"/>
                        </a:rPr>
                        <a:t>Nach der intensiven Beschäftigung mit den eigenen Träumen, Stärken, Netzwerken und Leitmotiven, sollen die Jugendliche für sich einen Satz finden, der als Lebensmotto dient.</a:t>
                      </a:r>
                      <a:endParaRPr sz="8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pic>
        <p:nvPicPr>
          <p:cNvPr id="146" name="Google Shape;146;p20"/>
          <p:cNvPicPr preferRelativeResize="0"/>
          <p:nvPr/>
        </p:nvPicPr>
        <p:blipFill rotWithShape="1">
          <a:blip r:embed="rId5">
            <a:alphaModFix/>
          </a:blip>
          <a:srcRect b="0" l="0" r="0" t="0"/>
          <a:stretch/>
        </p:blipFill>
        <p:spPr>
          <a:xfrm rot="10800000">
            <a:off x="262199" y="4049325"/>
            <a:ext cx="1007500" cy="10075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